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embeddedFontLst>
    <p:embeddedFont>
      <p:font typeface="Arimo" panose="020B060402020202020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64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32" name="Shape 2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28" name="Shape 3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9" name="Shape 3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9" name="Shape 3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3" name="Shape 3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2" name="Shape 3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Shape 39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98" name="Shape 3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Shape 40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04" name="Shape 4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Shape 40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0" name="Shape 4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44" name="Shape 2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51" name="Shape 2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58" name="Shape 2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76" name="Shape 2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4" name="Shape 2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0" name="Shape 2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0" name="Shape 3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1524000" y="1122363"/>
            <a:ext cx="9144000" cy="2387600"/>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Shape 13"/>
          <p:cNvSpPr txBox="1">
            <a:spLocks noGrp="1"/>
          </p:cNvSpPr>
          <p:nvPr>
            <p:ph type="subTitle" idx="1"/>
          </p:nvPr>
        </p:nvSpPr>
        <p:spPr>
          <a:xfrm>
            <a:off x="1524000" y="3602038"/>
            <a:ext cx="9144000" cy="165576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0" name="Shape 7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31" y="1956594"/>
            <a:ext cx="5811838" cy="26289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Shape 7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Shape 87"/>
          <p:cNvSpPr txBox="1">
            <a:spLocks noGrp="1"/>
          </p:cNvSpPr>
          <p:nvPr>
            <p:ph type="ctrTitle"/>
          </p:nvPr>
        </p:nvSpPr>
        <p:spPr>
          <a:xfrm>
            <a:off x="1524000" y="1122363"/>
            <a:ext cx="9144000" cy="2387700"/>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88" name="Shape 88"/>
          <p:cNvSpPr txBox="1">
            <a:spLocks noGrp="1"/>
          </p:cNvSpPr>
          <p:nvPr>
            <p:ph type="subTitle" idx="1"/>
          </p:nvPr>
        </p:nvSpPr>
        <p:spPr>
          <a:xfrm>
            <a:off x="1524000" y="3602038"/>
            <a:ext cx="9144000" cy="1655700"/>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2"/>
        <p:cNvGrpSpPr/>
        <p:nvPr/>
      </p:nvGrpSpPr>
      <p:grpSpPr>
        <a:xfrm>
          <a:off x="0" y="0"/>
          <a:ext cx="0" cy="0"/>
          <a:chOff x="0" y="0"/>
          <a:chExt cx="0" cy="0"/>
        </a:xfrm>
      </p:grpSpPr>
      <p:sp>
        <p:nvSpPr>
          <p:cNvPr id="93" name="Shape 93"/>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98" name="Shape 98"/>
          <p:cNvSpPr txBox="1">
            <a:spLocks noGrp="1"/>
          </p:cNvSpPr>
          <p:nvPr>
            <p:ph type="body" idx="1"/>
          </p:nvPr>
        </p:nvSpPr>
        <p:spPr>
          <a:xfrm>
            <a:off x="838200" y="1825625"/>
            <a:ext cx="10515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831850" y="1709738"/>
            <a:ext cx="10515600" cy="28527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04" name="Shape 104"/>
          <p:cNvSpPr txBox="1">
            <a:spLocks noGrp="1"/>
          </p:cNvSpPr>
          <p:nvPr>
            <p:ph type="body" idx="1"/>
          </p:nvPr>
        </p:nvSpPr>
        <p:spPr>
          <a:xfrm>
            <a:off x="831850" y="4589463"/>
            <a:ext cx="10515600" cy="15003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10" name="Shape 110"/>
          <p:cNvSpPr txBox="1">
            <a:spLocks noGrp="1"/>
          </p:cNvSpPr>
          <p:nvPr>
            <p:ph type="body" idx="1"/>
          </p:nvPr>
        </p:nvSpPr>
        <p:spPr>
          <a:xfrm>
            <a:off x="838200" y="1825625"/>
            <a:ext cx="5181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body" idx="2"/>
          </p:nvPr>
        </p:nvSpPr>
        <p:spPr>
          <a:xfrm>
            <a:off x="6172200" y="1825625"/>
            <a:ext cx="5181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839788"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17" name="Shape 117"/>
          <p:cNvSpPr txBox="1">
            <a:spLocks noGrp="1"/>
          </p:cNvSpPr>
          <p:nvPr>
            <p:ph type="body" idx="1"/>
          </p:nvPr>
        </p:nvSpPr>
        <p:spPr>
          <a:xfrm>
            <a:off x="839788" y="1681163"/>
            <a:ext cx="5157900" cy="823800"/>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839788" y="2505075"/>
            <a:ext cx="5157900" cy="3684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3"/>
          </p:nvPr>
        </p:nvSpPr>
        <p:spPr>
          <a:xfrm>
            <a:off x="6172200" y="1681163"/>
            <a:ext cx="5183100" cy="823800"/>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body" idx="4"/>
          </p:nvPr>
        </p:nvSpPr>
        <p:spPr>
          <a:xfrm>
            <a:off x="6172200" y="2505075"/>
            <a:ext cx="5183100" cy="3684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26" name="Shape 126"/>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839788" y="457200"/>
            <a:ext cx="3932100"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1" name="Shape 131"/>
          <p:cNvSpPr txBox="1">
            <a:spLocks noGrp="1"/>
          </p:cNvSpPr>
          <p:nvPr>
            <p:ph type="body" idx="1"/>
          </p:nvPr>
        </p:nvSpPr>
        <p:spPr>
          <a:xfrm>
            <a:off x="5183188" y="987425"/>
            <a:ext cx="6172200" cy="4873500"/>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839788" y="2057400"/>
            <a:ext cx="3932100" cy="38115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body" idx="1"/>
          </p:nvPr>
        </p:nvSpPr>
        <p:spPr>
          <a:xfrm>
            <a:off x="838200" y="1825625"/>
            <a:ext cx="10515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839788" y="457200"/>
            <a:ext cx="3932100"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8" name="Shape 138"/>
          <p:cNvSpPr>
            <a:spLocks noGrp="1"/>
          </p:cNvSpPr>
          <p:nvPr>
            <p:ph type="pic" idx="2"/>
          </p:nvPr>
        </p:nvSpPr>
        <p:spPr>
          <a:xfrm>
            <a:off x="5183188" y="987425"/>
            <a:ext cx="6172200" cy="4873500"/>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body" idx="1"/>
          </p:nvPr>
        </p:nvSpPr>
        <p:spPr>
          <a:xfrm>
            <a:off x="839788" y="2057400"/>
            <a:ext cx="3932100" cy="38115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5" name="Shape 145"/>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rot="5400000">
            <a:off x="7133400" y="1956625"/>
            <a:ext cx="5811900" cy="26289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1" name="Shape 151"/>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63" name="Shape 163"/>
          <p:cNvSpPr txBox="1">
            <a:spLocks noGrp="1"/>
          </p:cNvSpPr>
          <p:nvPr>
            <p:ph type="body" idx="1"/>
          </p:nvPr>
        </p:nvSpPr>
        <p:spPr>
          <a:xfrm>
            <a:off x="838200" y="1825625"/>
            <a:ext cx="10515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5" name="Shape 165"/>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6" name="Shape 16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7"/>
        <p:cNvGrpSpPr/>
        <p:nvPr/>
      </p:nvGrpSpPr>
      <p:grpSpPr>
        <a:xfrm>
          <a:off x="0" y="0"/>
          <a:ext cx="0" cy="0"/>
          <a:chOff x="0" y="0"/>
          <a:chExt cx="0" cy="0"/>
        </a:xfrm>
      </p:grpSpPr>
      <p:sp>
        <p:nvSpPr>
          <p:cNvPr id="168" name="Shape 168"/>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1"/>
        <p:cNvGrpSpPr/>
        <p:nvPr/>
      </p:nvGrpSpPr>
      <p:grpSpPr>
        <a:xfrm>
          <a:off x="0" y="0"/>
          <a:ext cx="0" cy="0"/>
          <a:chOff x="0" y="0"/>
          <a:chExt cx="0" cy="0"/>
        </a:xfrm>
      </p:grpSpPr>
      <p:sp>
        <p:nvSpPr>
          <p:cNvPr id="172" name="Shape 172"/>
          <p:cNvSpPr txBox="1">
            <a:spLocks noGrp="1"/>
          </p:cNvSpPr>
          <p:nvPr>
            <p:ph type="ctrTitle"/>
          </p:nvPr>
        </p:nvSpPr>
        <p:spPr>
          <a:xfrm>
            <a:off x="1524000" y="1122363"/>
            <a:ext cx="9144000" cy="2387700"/>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3" name="Shape 173"/>
          <p:cNvSpPr txBox="1">
            <a:spLocks noGrp="1"/>
          </p:cNvSpPr>
          <p:nvPr>
            <p:ph type="subTitle" idx="1"/>
          </p:nvPr>
        </p:nvSpPr>
        <p:spPr>
          <a:xfrm>
            <a:off x="1524000" y="3602038"/>
            <a:ext cx="9144000" cy="1655700"/>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74" name="Shape 174"/>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5" name="Shape 175"/>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6" name="Shape 17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831850" y="1709738"/>
            <a:ext cx="10515600" cy="28527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9" name="Shape 179"/>
          <p:cNvSpPr txBox="1">
            <a:spLocks noGrp="1"/>
          </p:cNvSpPr>
          <p:nvPr>
            <p:ph type="body" idx="1"/>
          </p:nvPr>
        </p:nvSpPr>
        <p:spPr>
          <a:xfrm>
            <a:off x="831850" y="4589463"/>
            <a:ext cx="10515600" cy="15003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85" name="Shape 185"/>
          <p:cNvSpPr txBox="1">
            <a:spLocks noGrp="1"/>
          </p:cNvSpPr>
          <p:nvPr>
            <p:ph type="body" idx="1"/>
          </p:nvPr>
        </p:nvSpPr>
        <p:spPr>
          <a:xfrm>
            <a:off x="838200" y="1825625"/>
            <a:ext cx="5181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body" idx="2"/>
          </p:nvPr>
        </p:nvSpPr>
        <p:spPr>
          <a:xfrm>
            <a:off x="6172200" y="1825625"/>
            <a:ext cx="5181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839788"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2" name="Shape 192"/>
          <p:cNvSpPr txBox="1">
            <a:spLocks noGrp="1"/>
          </p:cNvSpPr>
          <p:nvPr>
            <p:ph type="body" idx="1"/>
          </p:nvPr>
        </p:nvSpPr>
        <p:spPr>
          <a:xfrm>
            <a:off x="839788" y="1681163"/>
            <a:ext cx="5157900" cy="823800"/>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body" idx="2"/>
          </p:nvPr>
        </p:nvSpPr>
        <p:spPr>
          <a:xfrm>
            <a:off x="839788" y="2505075"/>
            <a:ext cx="5157900" cy="3684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4" name="Shape 194"/>
          <p:cNvSpPr txBox="1">
            <a:spLocks noGrp="1"/>
          </p:cNvSpPr>
          <p:nvPr>
            <p:ph type="body" idx="3"/>
          </p:nvPr>
        </p:nvSpPr>
        <p:spPr>
          <a:xfrm>
            <a:off x="6172200" y="1681163"/>
            <a:ext cx="5183100" cy="823800"/>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4"/>
          </p:nvPr>
        </p:nvSpPr>
        <p:spPr>
          <a:xfrm>
            <a:off x="6172200" y="2505075"/>
            <a:ext cx="5183100" cy="3684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01" name="Shape 201"/>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839788" y="457200"/>
            <a:ext cx="3932100"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06" name="Shape 206"/>
          <p:cNvSpPr txBox="1">
            <a:spLocks noGrp="1"/>
          </p:cNvSpPr>
          <p:nvPr>
            <p:ph type="body" idx="1"/>
          </p:nvPr>
        </p:nvSpPr>
        <p:spPr>
          <a:xfrm>
            <a:off x="5183188" y="987425"/>
            <a:ext cx="6172200" cy="4873500"/>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7" name="Shape 207"/>
          <p:cNvSpPr txBox="1">
            <a:spLocks noGrp="1"/>
          </p:cNvSpPr>
          <p:nvPr>
            <p:ph type="body" idx="2"/>
          </p:nvPr>
        </p:nvSpPr>
        <p:spPr>
          <a:xfrm>
            <a:off x="839788" y="2057400"/>
            <a:ext cx="3932100" cy="38115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08" name="Shape 208"/>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9" name="Shape 209"/>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0" name="Shape 2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839788" y="457200"/>
            <a:ext cx="3932100"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13" name="Shape 213"/>
          <p:cNvSpPr>
            <a:spLocks noGrp="1"/>
          </p:cNvSpPr>
          <p:nvPr>
            <p:ph type="pic" idx="2"/>
          </p:nvPr>
        </p:nvSpPr>
        <p:spPr>
          <a:xfrm>
            <a:off x="5183188" y="987425"/>
            <a:ext cx="6172200" cy="4873500"/>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14" name="Shape 214"/>
          <p:cNvSpPr txBox="1">
            <a:spLocks noGrp="1"/>
          </p:cNvSpPr>
          <p:nvPr>
            <p:ph type="body" idx="1"/>
          </p:nvPr>
        </p:nvSpPr>
        <p:spPr>
          <a:xfrm>
            <a:off x="839788" y="2057400"/>
            <a:ext cx="3932100" cy="381150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5" name="Shape 215"/>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6" name="Shape 216"/>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7" name="Shape 2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20" name="Shape 220"/>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1" name="Shape 221"/>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2" name="Shape 222"/>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3" name="Shape 2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rot="5400000">
            <a:off x="7133400" y="1956625"/>
            <a:ext cx="5811900" cy="26289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226" name="Shape 226"/>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7" name="Shape 227"/>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8" name="Shape 228"/>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9" name="Shape 22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Shape 29"/>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4" name="Shape 34"/>
          <p:cNvSpPr txBox="1">
            <a:spLocks noGrp="1"/>
          </p:cNvSpPr>
          <p:nvPr>
            <p:ph type="body" idx="1"/>
          </p:nvPr>
        </p:nvSpPr>
        <p:spPr>
          <a:xfrm>
            <a:off x="838200" y="1825625"/>
            <a:ext cx="5181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2"/>
          </p:nvPr>
        </p:nvSpPr>
        <p:spPr>
          <a:xfrm>
            <a:off x="6172200" y="1825625"/>
            <a:ext cx="5181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831850" y="1709738"/>
            <a:ext cx="105156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Shape 41"/>
          <p:cNvSpPr txBox="1">
            <a:spLocks noGrp="1"/>
          </p:cNvSpPr>
          <p:nvPr>
            <p:ph type="body" idx="1"/>
          </p:nvPr>
        </p:nvSpPr>
        <p:spPr>
          <a:xfrm>
            <a:off x="831850" y="4589463"/>
            <a:ext cx="105156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839788"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Shape 47"/>
          <p:cNvSpPr txBox="1">
            <a:spLocks noGrp="1"/>
          </p:cNvSpPr>
          <p:nvPr>
            <p:ph type="body" idx="1"/>
          </p:nvPr>
        </p:nvSpPr>
        <p:spPr>
          <a:xfrm>
            <a:off x="839788" y="1681163"/>
            <a:ext cx="5157787"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2"/>
          </p:nvPr>
        </p:nvSpPr>
        <p:spPr>
          <a:xfrm>
            <a:off x="839788" y="2505075"/>
            <a:ext cx="5157787" cy="368458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3"/>
          </p:nvPr>
        </p:nvSpPr>
        <p:spPr>
          <a:xfrm>
            <a:off x="6172200" y="1681163"/>
            <a:ext cx="5183188"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4"/>
          </p:nvPr>
        </p:nvSpPr>
        <p:spPr>
          <a:xfrm>
            <a:off x="6172200" y="2505075"/>
            <a:ext cx="5183188" cy="368458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8" y="457200"/>
            <a:ext cx="3932237"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Shape 56"/>
          <p:cNvSpPr txBox="1">
            <a:spLocks noGrp="1"/>
          </p:cNvSpPr>
          <p:nvPr>
            <p:ph type="body" idx="1"/>
          </p:nvPr>
        </p:nvSpPr>
        <p:spPr>
          <a:xfrm>
            <a:off x="5183188" y="987425"/>
            <a:ext cx="6172200" cy="4873625"/>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839788" y="205740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8" y="457200"/>
            <a:ext cx="3932237"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3" name="Shape 63"/>
          <p:cNvSpPr>
            <a:spLocks noGrp="1"/>
          </p:cNvSpPr>
          <p:nvPr>
            <p:ph type="pic" idx="2"/>
          </p:nvPr>
        </p:nvSpPr>
        <p:spPr>
          <a:xfrm>
            <a:off x="5183188" y="987425"/>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839788" y="205740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Shape 7"/>
          <p:cNvSpPr txBox="1">
            <a:spLocks noGrp="1"/>
          </p:cNvSpPr>
          <p:nvPr>
            <p:ph type="body" idx="1"/>
          </p:nvPr>
        </p:nvSpPr>
        <p:spPr>
          <a:xfrm>
            <a:off x="838200" y="1825625"/>
            <a:ext cx="10515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82" name="Shape 82"/>
          <p:cNvSpPr txBox="1">
            <a:spLocks noGrp="1"/>
          </p:cNvSpPr>
          <p:nvPr>
            <p:ph type="body" idx="1"/>
          </p:nvPr>
        </p:nvSpPr>
        <p:spPr>
          <a:xfrm>
            <a:off x="838200" y="1825625"/>
            <a:ext cx="10515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838200" y="365125"/>
            <a:ext cx="10515600" cy="13257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7" name="Shape 157"/>
          <p:cNvSpPr txBox="1">
            <a:spLocks noGrp="1"/>
          </p:cNvSpPr>
          <p:nvPr>
            <p:ph type="body" idx="1"/>
          </p:nvPr>
        </p:nvSpPr>
        <p:spPr>
          <a:xfrm>
            <a:off x="838200" y="1825625"/>
            <a:ext cx="10515600" cy="43512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dt" idx="10"/>
          </p:nvPr>
        </p:nvSpPr>
        <p:spPr>
          <a:xfrm>
            <a:off x="838200" y="6356350"/>
            <a:ext cx="2743200" cy="3651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ftr" idx="11"/>
          </p:nvPr>
        </p:nvSpPr>
        <p:spPr>
          <a:xfrm>
            <a:off x="4038600" y="6356350"/>
            <a:ext cx="4114800" cy="365100"/>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psychologicalscience.org/observer/improving-classroom-performance-by-challenging-student-misconceptions-about-learning?es=tru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ctrTitle"/>
          </p:nvPr>
        </p:nvSpPr>
        <p:spPr>
          <a:xfrm>
            <a:off x="1712260" y="3097923"/>
            <a:ext cx="8848200" cy="12456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5400"/>
              <a:buFont typeface="Calibri"/>
              <a:buNone/>
            </a:pPr>
            <a:r>
              <a:rPr lang="en-US" sz="5400" b="1" i="0" u="none" strike="noStrike" cap="none">
                <a:solidFill>
                  <a:schemeClr val="dk1"/>
                </a:solidFill>
                <a:latin typeface="Calibri"/>
                <a:ea typeface="Calibri"/>
                <a:cs typeface="Calibri"/>
                <a:sym typeface="Calibri"/>
              </a:rPr>
              <a:t>Learning to Study Smart:</a:t>
            </a:r>
            <a:r>
              <a:rPr lang="en-US" sz="5400" b="0" i="0" u="none" strike="noStrike" cap="none">
                <a:solidFill>
                  <a:schemeClr val="dk1"/>
                </a:solidFill>
                <a:latin typeface="Calibri"/>
                <a:ea typeface="Calibri"/>
                <a:cs typeface="Calibri"/>
                <a:sym typeface="Calibri"/>
              </a:rPr>
              <a:t/>
            </a:r>
            <a:br>
              <a:rPr lang="en-US" sz="5400" b="0" i="0" u="none" strike="noStrike" cap="none">
                <a:solidFill>
                  <a:schemeClr val="dk1"/>
                </a:solidFill>
                <a:latin typeface="Calibri"/>
                <a:ea typeface="Calibri"/>
                <a:cs typeface="Calibri"/>
                <a:sym typeface="Calibri"/>
              </a:rPr>
            </a:br>
            <a:r>
              <a:rPr lang="en-US" sz="5400" b="0" i="0" u="none" strike="noStrike" cap="none">
                <a:solidFill>
                  <a:schemeClr val="dk1"/>
                </a:solidFill>
                <a:latin typeface="Calibri"/>
                <a:ea typeface="Calibri"/>
                <a:cs typeface="Calibri"/>
                <a:sym typeface="Calibri"/>
              </a:rPr>
              <a:t>  </a:t>
            </a:r>
            <a:r>
              <a:rPr lang="en-US" sz="4770" b="0" i="0" u="none" strike="noStrike" cap="none">
                <a:solidFill>
                  <a:schemeClr val="dk1"/>
                </a:solidFill>
                <a:latin typeface="Calibri"/>
                <a:ea typeface="Calibri"/>
                <a:cs typeface="Calibri"/>
                <a:sym typeface="Calibri"/>
              </a:rPr>
              <a:t>Building Metacognitive Skills using Evidence-Based Study Practices</a:t>
            </a:r>
            <a:endParaRPr/>
          </a:p>
        </p:txBody>
      </p:sp>
      <p:pic>
        <p:nvPicPr>
          <p:cNvPr id="235" name="Shape 235" descr="https://lh4.googleusercontent.com/_6QPOJD2j-yRYaEd6lBBRfBkevG8XT0qkl-2FK1rcD5yOBOz5QtrcrPWpw67dE85f2mEQe_3Evj8F5Vg_JJPmdGFOCxstAaLaaQGugFRxotY5abiRN4mN2se097gqmUnqARi6ZCI"/>
          <p:cNvPicPr preferRelativeResize="0"/>
          <p:nvPr/>
        </p:nvPicPr>
        <p:blipFill rotWithShape="1">
          <a:blip r:embed="rId3">
            <a:alphaModFix/>
          </a:blip>
          <a:srcRect/>
          <a:stretch/>
        </p:blipFill>
        <p:spPr>
          <a:xfrm>
            <a:off x="4442850" y="213474"/>
            <a:ext cx="2904564" cy="1161827"/>
          </a:xfrm>
          <a:prstGeom prst="rect">
            <a:avLst/>
          </a:prstGeom>
          <a:noFill/>
          <a:ln>
            <a:noFill/>
          </a:ln>
        </p:spPr>
      </p:pic>
      <p:pic>
        <p:nvPicPr>
          <p:cNvPr id="236" name="Shape 236"/>
          <p:cNvPicPr preferRelativeResize="0"/>
          <p:nvPr/>
        </p:nvPicPr>
        <p:blipFill rotWithShape="1">
          <a:blip r:embed="rId4">
            <a:alphaModFix/>
          </a:blip>
          <a:srcRect l="28074" t="14315" r="28701" b="55017"/>
          <a:stretch/>
        </p:blipFill>
        <p:spPr>
          <a:xfrm>
            <a:off x="5302623" y="4717190"/>
            <a:ext cx="1667434" cy="2103190"/>
          </a:xfrm>
          <a:prstGeom prst="rect">
            <a:avLst/>
          </a:prstGeom>
          <a:noFill/>
          <a:ln>
            <a:noFill/>
          </a:ln>
        </p:spPr>
      </p:pic>
      <p:pic>
        <p:nvPicPr>
          <p:cNvPr id="237" name="Shape 237"/>
          <p:cNvPicPr preferRelativeResize="0"/>
          <p:nvPr/>
        </p:nvPicPr>
        <p:blipFill rotWithShape="1">
          <a:blip r:embed="rId5">
            <a:alphaModFix/>
          </a:blip>
          <a:srcRect l="27037" t="14278" r="26949" b="55134"/>
          <a:stretch/>
        </p:blipFill>
        <p:spPr>
          <a:xfrm>
            <a:off x="2817246" y="4744084"/>
            <a:ext cx="1775012" cy="2097743"/>
          </a:xfrm>
          <a:prstGeom prst="rect">
            <a:avLst/>
          </a:prstGeom>
          <a:noFill/>
          <a:ln>
            <a:noFill/>
          </a:ln>
        </p:spPr>
      </p:pic>
      <p:pic>
        <p:nvPicPr>
          <p:cNvPr id="238" name="Shape 238"/>
          <p:cNvPicPr preferRelativeResize="0"/>
          <p:nvPr/>
        </p:nvPicPr>
        <p:blipFill rotWithShape="1">
          <a:blip r:embed="rId6">
            <a:alphaModFix/>
          </a:blip>
          <a:srcRect l="29390" t="13947" r="28429" b="55072"/>
          <a:stretch/>
        </p:blipFill>
        <p:spPr>
          <a:xfrm>
            <a:off x="9971089" y="4717190"/>
            <a:ext cx="1627095" cy="2124633"/>
          </a:xfrm>
          <a:prstGeom prst="rect">
            <a:avLst/>
          </a:prstGeom>
          <a:noFill/>
          <a:ln>
            <a:noFill/>
          </a:ln>
        </p:spPr>
      </p:pic>
      <p:pic>
        <p:nvPicPr>
          <p:cNvPr id="239" name="Shape 239"/>
          <p:cNvPicPr preferRelativeResize="0"/>
          <p:nvPr/>
        </p:nvPicPr>
        <p:blipFill rotWithShape="1">
          <a:blip r:embed="rId7">
            <a:alphaModFix/>
          </a:blip>
          <a:srcRect l="25601" t="14119" r="24898" b="55293"/>
          <a:stretch/>
        </p:blipFill>
        <p:spPr>
          <a:xfrm>
            <a:off x="7526881" y="4760259"/>
            <a:ext cx="1909483" cy="2097743"/>
          </a:xfrm>
          <a:prstGeom prst="rect">
            <a:avLst/>
          </a:prstGeom>
          <a:noFill/>
          <a:ln>
            <a:noFill/>
          </a:ln>
        </p:spPr>
      </p:pic>
      <p:pic>
        <p:nvPicPr>
          <p:cNvPr id="240" name="Shape 240"/>
          <p:cNvPicPr preferRelativeResize="0"/>
          <p:nvPr/>
        </p:nvPicPr>
        <p:blipFill rotWithShape="1">
          <a:blip r:embed="rId8">
            <a:alphaModFix/>
          </a:blip>
          <a:srcRect/>
          <a:stretch/>
        </p:blipFill>
        <p:spPr>
          <a:xfrm>
            <a:off x="886607" y="4685299"/>
            <a:ext cx="1319108" cy="1264676"/>
          </a:xfrm>
          <a:prstGeom prst="rect">
            <a:avLst/>
          </a:prstGeom>
          <a:noFill/>
          <a:ln>
            <a:noFill/>
          </a:ln>
        </p:spPr>
      </p:pic>
      <p:sp>
        <p:nvSpPr>
          <p:cNvPr id="241" name="Shape 241"/>
          <p:cNvSpPr txBox="1"/>
          <p:nvPr/>
        </p:nvSpPr>
        <p:spPr>
          <a:xfrm>
            <a:off x="610100" y="5871411"/>
            <a:ext cx="1766700" cy="986464"/>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None/>
            </a:pPr>
            <a:r>
              <a:rPr lang="en-US" sz="1600" i="0" u="none" strike="noStrike" cap="none" dirty="0">
                <a:solidFill>
                  <a:schemeClr val="tx1"/>
                </a:solidFill>
                <a:latin typeface="Arimo" panose="020B0604020202020204" charset="0"/>
                <a:ea typeface="Arimo" panose="020B0604020202020204" charset="0"/>
                <a:cs typeface="Arimo" panose="020B0604020202020204" charset="0"/>
                <a:sym typeface="Arimo"/>
              </a:rPr>
              <a:t>Christine </a:t>
            </a:r>
            <a:r>
              <a:rPr lang="en-US" sz="1600" i="0" u="none" strike="noStrike" cap="none" dirty="0" smtClean="0">
                <a:solidFill>
                  <a:schemeClr val="tx1"/>
                </a:solidFill>
                <a:latin typeface="Arimo" panose="020B0604020202020204" charset="0"/>
                <a:ea typeface="Arimo" panose="020B0604020202020204" charset="0"/>
                <a:cs typeface="Arimo" panose="020B0604020202020204" charset="0"/>
                <a:sym typeface="Arimo"/>
              </a:rPr>
              <a:t>Davis</a:t>
            </a:r>
          </a:p>
          <a:p>
            <a:pPr marL="0" marR="0" lvl="0" indent="0" algn="ctr" rtl="0">
              <a:lnSpc>
                <a:spcPct val="100000"/>
              </a:lnSpc>
              <a:spcBef>
                <a:spcPts val="1500"/>
              </a:spcBef>
              <a:buNone/>
            </a:pPr>
            <a:r>
              <a:rPr lang="en-US" sz="1200" i="0" u="none" strike="noStrike" cap="none" dirty="0" smtClean="0">
                <a:solidFill>
                  <a:schemeClr val="tx1"/>
                </a:solidFill>
                <a:latin typeface="Arimo" panose="020B0604020202020204" charset="0"/>
                <a:ea typeface="Arimo" panose="020B0604020202020204" charset="0"/>
                <a:cs typeface="Arimo" panose="020B0604020202020204" charset="0"/>
                <a:sym typeface="Arimo"/>
              </a:rPr>
              <a:t>Senior </a:t>
            </a:r>
            <a:r>
              <a:rPr lang="en-US" sz="1200" i="0" u="none" strike="noStrike" cap="none" dirty="0">
                <a:solidFill>
                  <a:schemeClr val="tx1"/>
                </a:solidFill>
                <a:latin typeface="Arimo" panose="020B0604020202020204" charset="0"/>
                <a:ea typeface="Arimo" panose="020B0604020202020204" charset="0"/>
                <a:cs typeface="Arimo" panose="020B0604020202020204" charset="0"/>
                <a:sym typeface="Arimo"/>
              </a:rPr>
              <a:t>Lecturer</a:t>
            </a:r>
            <a:endParaRPr sz="1200" dirty="0">
              <a:solidFill>
                <a:schemeClr val="tx1"/>
              </a:solidFill>
              <a:latin typeface="Arimo" panose="020B0604020202020204" charset="0"/>
              <a:ea typeface="Arimo" panose="020B0604020202020204" charset="0"/>
              <a:cs typeface="Arimo" panose="020B0604020202020204" charset="0"/>
            </a:endParaRPr>
          </a:p>
          <a:p>
            <a:pPr marL="0" marR="0" lvl="0" indent="0" algn="ctr" rtl="0">
              <a:lnSpc>
                <a:spcPct val="100000"/>
              </a:lnSpc>
              <a:spcBef>
                <a:spcPts val="0"/>
              </a:spcBef>
              <a:buNone/>
            </a:pPr>
            <a:r>
              <a:rPr lang="en-US" sz="1200" i="0" u="none" strike="noStrike" cap="none" dirty="0">
                <a:solidFill>
                  <a:schemeClr val="tx1"/>
                </a:solidFill>
                <a:latin typeface="Arimo" panose="020B0604020202020204" charset="0"/>
                <a:ea typeface="Arimo" panose="020B0604020202020204" charset="0"/>
                <a:cs typeface="Arimo" panose="020B0604020202020204" charset="0"/>
                <a:sym typeface="Arimo"/>
              </a:rPr>
              <a:t>University of Florida</a:t>
            </a:r>
            <a:endParaRPr sz="1200" i="0" u="none" strike="noStrike" cap="none" dirty="0">
              <a:solidFill>
                <a:schemeClr val="tx1"/>
              </a:solidFill>
              <a:latin typeface="Arimo" panose="020B0604020202020204" charset="0"/>
              <a:ea typeface="Arimo" panose="020B0604020202020204" charset="0"/>
              <a:cs typeface="Arimo" panose="020B0604020202020204" charset="0"/>
              <a:sym typeface="Arimo"/>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Shape 330"/>
          <p:cNvPicPr preferRelativeResize="0"/>
          <p:nvPr/>
        </p:nvPicPr>
        <p:blipFill rotWithShape="1">
          <a:blip r:embed="rId3">
            <a:alphaModFix/>
          </a:blip>
          <a:srcRect/>
          <a:stretch/>
        </p:blipFill>
        <p:spPr>
          <a:xfrm>
            <a:off x="322623" y="664233"/>
            <a:ext cx="2122556" cy="1817721"/>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31" name="Shape 331"/>
          <p:cNvSpPr txBox="1"/>
          <p:nvPr/>
        </p:nvSpPr>
        <p:spPr>
          <a:xfrm>
            <a:off x="257308" y="12"/>
            <a:ext cx="2188029"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a:solidFill>
                  <a:schemeClr val="dk1"/>
                </a:solidFill>
                <a:latin typeface="Calibri"/>
                <a:ea typeface="Calibri"/>
                <a:cs typeface="Calibri"/>
                <a:sym typeface="Calibri"/>
              </a:rPr>
              <a:t>Survey 3</a:t>
            </a:r>
            <a:endParaRPr sz="3200" b="1">
              <a:solidFill>
                <a:schemeClr val="dk1"/>
              </a:solidFill>
              <a:latin typeface="Calibri"/>
              <a:ea typeface="Calibri"/>
              <a:cs typeface="Calibri"/>
              <a:sym typeface="Calibri"/>
            </a:endParaRPr>
          </a:p>
        </p:txBody>
      </p:sp>
      <p:sp>
        <p:nvSpPr>
          <p:cNvPr id="332" name="Shape 332"/>
          <p:cNvSpPr txBox="1"/>
          <p:nvPr/>
        </p:nvSpPr>
        <p:spPr>
          <a:xfrm>
            <a:off x="257311" y="2710549"/>
            <a:ext cx="2400300" cy="23083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Dr. Stephen Chew:</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Asks them to </a:t>
            </a:r>
            <a:r>
              <a:rPr lang="en-US" sz="1800" u="sng">
                <a:solidFill>
                  <a:schemeClr val="dk1"/>
                </a:solidFill>
                <a:latin typeface="Calibri"/>
                <a:ea typeface="Calibri"/>
                <a:cs typeface="Calibri"/>
                <a:sym typeface="Calibri"/>
              </a:rPr>
              <a:t>reflect</a:t>
            </a:r>
            <a:r>
              <a:rPr lang="en-US" sz="1800">
                <a:solidFill>
                  <a:schemeClr val="dk1"/>
                </a:solidFill>
                <a:latin typeface="Calibri"/>
                <a:ea typeface="Calibri"/>
                <a:cs typeface="Calibri"/>
                <a:sym typeface="Calibri"/>
              </a:rPr>
              <a:t> on score and prediction</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Introduces them to overconfidence</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Gives them strategies to try</a:t>
            </a:r>
            <a:endParaRPr sz="1800">
              <a:solidFill>
                <a:schemeClr val="dk1"/>
              </a:solidFill>
              <a:latin typeface="Calibri"/>
              <a:ea typeface="Calibri"/>
              <a:cs typeface="Calibri"/>
              <a:sym typeface="Calibri"/>
            </a:endParaRPr>
          </a:p>
        </p:txBody>
      </p:sp>
      <p:sp>
        <p:nvSpPr>
          <p:cNvPr id="333" name="Shape 333"/>
          <p:cNvSpPr/>
          <p:nvPr/>
        </p:nvSpPr>
        <p:spPr>
          <a:xfrm>
            <a:off x="2641437" y="1180780"/>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4" name="Shape 334"/>
          <p:cNvSpPr txBox="1"/>
          <p:nvPr/>
        </p:nvSpPr>
        <p:spPr>
          <a:xfrm>
            <a:off x="3456353" y="1196397"/>
            <a:ext cx="1453243" cy="52322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1">
                <a:solidFill>
                  <a:schemeClr val="lt1"/>
                </a:solidFill>
                <a:latin typeface="Calibri"/>
                <a:ea typeface="Calibri"/>
                <a:cs typeface="Calibri"/>
                <a:sym typeface="Calibri"/>
              </a:rPr>
              <a:t>Exam 3</a:t>
            </a:r>
            <a:endParaRPr sz="2800" b="1">
              <a:solidFill>
                <a:schemeClr val="lt1"/>
              </a:solidFill>
              <a:latin typeface="Calibri"/>
              <a:ea typeface="Calibri"/>
              <a:cs typeface="Calibri"/>
              <a:sym typeface="Calibri"/>
            </a:endParaRPr>
          </a:p>
        </p:txBody>
      </p:sp>
      <p:sp>
        <p:nvSpPr>
          <p:cNvPr id="335" name="Shape 335"/>
          <p:cNvSpPr txBox="1"/>
          <p:nvPr/>
        </p:nvSpPr>
        <p:spPr>
          <a:xfrm>
            <a:off x="3198993" y="1917080"/>
            <a:ext cx="1967783" cy="369332"/>
          </a:xfrm>
          <a:prstGeom prst="rect">
            <a:avLst/>
          </a:prstGeom>
          <a:gradFill>
            <a:gsLst>
              <a:gs pos="0">
                <a:srgbClr val="FFC647"/>
              </a:gs>
              <a:gs pos="50000">
                <a:srgbClr val="FFC600"/>
              </a:gs>
              <a:gs pos="100000">
                <a:srgbClr val="E3B400"/>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Predict your Score!</a:t>
            </a:r>
            <a:endParaRPr sz="1800">
              <a:solidFill>
                <a:schemeClr val="lt1"/>
              </a:solidFill>
              <a:latin typeface="Calibri"/>
              <a:ea typeface="Calibri"/>
              <a:cs typeface="Calibri"/>
              <a:sym typeface="Calibri"/>
            </a:endParaRPr>
          </a:p>
        </p:txBody>
      </p:sp>
      <p:sp>
        <p:nvSpPr>
          <p:cNvPr id="336" name="Shape 336"/>
          <p:cNvSpPr txBox="1"/>
          <p:nvPr/>
        </p:nvSpPr>
        <p:spPr>
          <a:xfrm>
            <a:off x="3211586" y="2983880"/>
            <a:ext cx="2040815" cy="369332"/>
          </a:xfrm>
          <a:prstGeom prst="rect">
            <a:avLst/>
          </a:prstGeom>
          <a:gradFill>
            <a:gsLst>
              <a:gs pos="0">
                <a:srgbClr val="7FB75F"/>
              </a:gs>
              <a:gs pos="50000">
                <a:srgbClr val="6EB141"/>
              </a:gs>
              <a:gs pos="100000">
                <a:srgbClr val="5FA134"/>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Collect Actual Score</a:t>
            </a:r>
            <a:endParaRPr sz="1800">
              <a:solidFill>
                <a:schemeClr val="lt1"/>
              </a:solidFill>
              <a:latin typeface="Calibri"/>
              <a:ea typeface="Calibri"/>
              <a:cs typeface="Calibri"/>
              <a:sym typeface="Calibri"/>
            </a:endParaRPr>
          </a:p>
        </p:txBody>
      </p:sp>
      <p:sp>
        <p:nvSpPr>
          <p:cNvPr id="337" name="Shape 337"/>
          <p:cNvSpPr/>
          <p:nvPr/>
        </p:nvSpPr>
        <p:spPr>
          <a:xfrm>
            <a:off x="4109340" y="2357963"/>
            <a:ext cx="122623" cy="593271"/>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38" name="Shape 338"/>
          <p:cNvPicPr preferRelativeResize="0"/>
          <p:nvPr/>
        </p:nvPicPr>
        <p:blipFill rotWithShape="1">
          <a:blip r:embed="rId3">
            <a:alphaModFix/>
          </a:blip>
          <a:srcRect/>
          <a:stretch/>
        </p:blipFill>
        <p:spPr>
          <a:xfrm>
            <a:off x="6609675" y="664233"/>
            <a:ext cx="2122556" cy="1817721"/>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39" name="Shape 339"/>
          <p:cNvSpPr txBox="1"/>
          <p:nvPr/>
        </p:nvSpPr>
        <p:spPr>
          <a:xfrm>
            <a:off x="6544364" y="12"/>
            <a:ext cx="2188029"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a:solidFill>
                  <a:schemeClr val="dk1"/>
                </a:solidFill>
                <a:latin typeface="Calibri"/>
                <a:ea typeface="Calibri"/>
                <a:cs typeface="Calibri"/>
                <a:sym typeface="Calibri"/>
              </a:rPr>
              <a:t>Survey 4</a:t>
            </a:r>
            <a:endParaRPr sz="3200" b="1">
              <a:solidFill>
                <a:schemeClr val="dk1"/>
              </a:solidFill>
              <a:latin typeface="Calibri"/>
              <a:ea typeface="Calibri"/>
              <a:cs typeface="Calibri"/>
              <a:sym typeface="Calibri"/>
            </a:endParaRPr>
          </a:p>
        </p:txBody>
      </p:sp>
      <p:sp>
        <p:nvSpPr>
          <p:cNvPr id="340" name="Shape 340"/>
          <p:cNvSpPr txBox="1"/>
          <p:nvPr/>
        </p:nvSpPr>
        <p:spPr>
          <a:xfrm>
            <a:off x="6544363" y="2710549"/>
            <a:ext cx="2400300" cy="23083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Dr. Stephen Chew:</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Asks them to </a:t>
            </a:r>
            <a:r>
              <a:rPr lang="en-US" sz="1800" u="sng">
                <a:solidFill>
                  <a:schemeClr val="dk1"/>
                </a:solidFill>
                <a:latin typeface="Calibri"/>
                <a:ea typeface="Calibri"/>
                <a:cs typeface="Calibri"/>
                <a:sym typeface="Calibri"/>
              </a:rPr>
              <a:t>reflect</a:t>
            </a:r>
            <a:r>
              <a:rPr lang="en-US" sz="1800">
                <a:solidFill>
                  <a:schemeClr val="dk1"/>
                </a:solidFill>
                <a:latin typeface="Calibri"/>
                <a:ea typeface="Calibri"/>
                <a:cs typeface="Calibri"/>
                <a:sym typeface="Calibri"/>
              </a:rPr>
              <a:t> on score and prediction</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Introduces them to overconfidence</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Gives them strategies to try</a:t>
            </a:r>
            <a:endParaRPr sz="1800">
              <a:solidFill>
                <a:schemeClr val="dk1"/>
              </a:solidFill>
              <a:latin typeface="Calibri"/>
              <a:ea typeface="Calibri"/>
              <a:cs typeface="Calibri"/>
              <a:sym typeface="Calibri"/>
            </a:endParaRPr>
          </a:p>
        </p:txBody>
      </p:sp>
      <p:sp>
        <p:nvSpPr>
          <p:cNvPr id="341" name="Shape 341"/>
          <p:cNvSpPr txBox="1"/>
          <p:nvPr/>
        </p:nvSpPr>
        <p:spPr>
          <a:xfrm>
            <a:off x="9745576" y="1141442"/>
            <a:ext cx="2131493" cy="52322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1">
                <a:solidFill>
                  <a:schemeClr val="lt1"/>
                </a:solidFill>
                <a:latin typeface="Calibri"/>
                <a:ea typeface="Calibri"/>
                <a:cs typeface="Calibri"/>
                <a:sym typeface="Calibri"/>
              </a:rPr>
              <a:t>Exam 4/Final</a:t>
            </a:r>
            <a:endParaRPr sz="2800" b="1">
              <a:solidFill>
                <a:schemeClr val="lt1"/>
              </a:solidFill>
              <a:latin typeface="Calibri"/>
              <a:ea typeface="Calibri"/>
              <a:cs typeface="Calibri"/>
              <a:sym typeface="Calibri"/>
            </a:endParaRPr>
          </a:p>
        </p:txBody>
      </p:sp>
      <p:sp>
        <p:nvSpPr>
          <p:cNvPr id="342" name="Shape 342"/>
          <p:cNvSpPr txBox="1"/>
          <p:nvPr/>
        </p:nvSpPr>
        <p:spPr>
          <a:xfrm>
            <a:off x="9719975" y="1917080"/>
            <a:ext cx="1967783" cy="369332"/>
          </a:xfrm>
          <a:prstGeom prst="rect">
            <a:avLst/>
          </a:prstGeom>
          <a:gradFill>
            <a:gsLst>
              <a:gs pos="0">
                <a:srgbClr val="FFC647"/>
              </a:gs>
              <a:gs pos="50000">
                <a:srgbClr val="FFC600"/>
              </a:gs>
              <a:gs pos="100000">
                <a:srgbClr val="E3B400"/>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Predict your Score!</a:t>
            </a:r>
            <a:endParaRPr sz="1800">
              <a:solidFill>
                <a:schemeClr val="lt1"/>
              </a:solidFill>
              <a:latin typeface="Calibri"/>
              <a:ea typeface="Calibri"/>
              <a:cs typeface="Calibri"/>
              <a:sym typeface="Calibri"/>
            </a:endParaRPr>
          </a:p>
        </p:txBody>
      </p:sp>
      <p:sp>
        <p:nvSpPr>
          <p:cNvPr id="343" name="Shape 343"/>
          <p:cNvSpPr txBox="1"/>
          <p:nvPr/>
        </p:nvSpPr>
        <p:spPr>
          <a:xfrm>
            <a:off x="9732570" y="2983880"/>
            <a:ext cx="2040815" cy="369332"/>
          </a:xfrm>
          <a:prstGeom prst="rect">
            <a:avLst/>
          </a:prstGeom>
          <a:gradFill>
            <a:gsLst>
              <a:gs pos="0">
                <a:srgbClr val="7FB75F"/>
              </a:gs>
              <a:gs pos="50000">
                <a:srgbClr val="6EB141"/>
              </a:gs>
              <a:gs pos="100000">
                <a:srgbClr val="5FA134"/>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Collect Actual Score</a:t>
            </a:r>
            <a:endParaRPr sz="1800">
              <a:solidFill>
                <a:schemeClr val="lt1"/>
              </a:solidFill>
              <a:latin typeface="Calibri"/>
              <a:ea typeface="Calibri"/>
              <a:cs typeface="Calibri"/>
              <a:sym typeface="Calibri"/>
            </a:endParaRPr>
          </a:p>
        </p:txBody>
      </p:sp>
      <p:sp>
        <p:nvSpPr>
          <p:cNvPr id="344" name="Shape 344"/>
          <p:cNvSpPr/>
          <p:nvPr/>
        </p:nvSpPr>
        <p:spPr>
          <a:xfrm>
            <a:off x="10630327" y="2357963"/>
            <a:ext cx="122623" cy="593271"/>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5" name="Shape 345"/>
          <p:cNvSpPr/>
          <p:nvPr/>
        </p:nvSpPr>
        <p:spPr>
          <a:xfrm>
            <a:off x="5230133" y="1196403"/>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6" name="Shape 346"/>
          <p:cNvSpPr/>
          <p:nvPr/>
        </p:nvSpPr>
        <p:spPr>
          <a:xfrm>
            <a:off x="9074093" y="1188591"/>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7" name="Shape 347"/>
          <p:cNvSpPr/>
          <p:nvPr/>
        </p:nvSpPr>
        <p:spPr>
          <a:xfrm>
            <a:off x="4539675" y="2353226"/>
            <a:ext cx="233799" cy="550925"/>
          </a:xfrm>
          <a:prstGeom prst="rightBrace">
            <a:avLst>
              <a:gd name="adj1" fmla="val 8333"/>
              <a:gd name="adj2" fmla="val 50000"/>
            </a:avLst>
          </a:prstGeom>
          <a:no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48" name="Shape 348"/>
          <p:cNvSpPr/>
          <p:nvPr/>
        </p:nvSpPr>
        <p:spPr>
          <a:xfrm>
            <a:off x="4885289" y="2574846"/>
            <a:ext cx="510343" cy="2242554"/>
          </a:xfrm>
          <a:prstGeom prst="curvedLeftArrow">
            <a:avLst>
              <a:gd name="adj1" fmla="val 25000"/>
              <a:gd name="adj2" fmla="val 50000"/>
              <a:gd name="adj3"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49" name="Shape 349"/>
          <p:cNvSpPr txBox="1"/>
          <p:nvPr/>
        </p:nvSpPr>
        <p:spPr>
          <a:xfrm>
            <a:off x="3632492" y="4525024"/>
            <a:ext cx="145876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a:solidFill>
                  <a:schemeClr val="accent2"/>
                </a:solidFill>
                <a:latin typeface="Calibri"/>
                <a:ea typeface="Calibri"/>
                <a:cs typeface="Calibri"/>
                <a:sym typeface="Calibri"/>
              </a:rPr>
              <a:t>Gap?</a:t>
            </a:r>
            <a:endParaRPr sz="3200">
              <a:solidFill>
                <a:schemeClr val="accent2"/>
              </a:solidFill>
              <a:latin typeface="Calibri"/>
              <a:ea typeface="Calibri"/>
              <a:cs typeface="Calibri"/>
              <a:sym typeface="Calibri"/>
            </a:endParaRPr>
          </a:p>
        </p:txBody>
      </p:sp>
      <p:sp>
        <p:nvSpPr>
          <p:cNvPr id="350" name="Shape 350"/>
          <p:cNvSpPr/>
          <p:nvPr/>
        </p:nvSpPr>
        <p:spPr>
          <a:xfrm>
            <a:off x="11087165" y="2353226"/>
            <a:ext cx="233799" cy="550925"/>
          </a:xfrm>
          <a:prstGeom prst="rightBrace">
            <a:avLst>
              <a:gd name="adj1" fmla="val 8333"/>
              <a:gd name="adj2" fmla="val 50000"/>
            </a:avLst>
          </a:prstGeom>
          <a:no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51" name="Shape 351"/>
          <p:cNvSpPr/>
          <p:nvPr/>
        </p:nvSpPr>
        <p:spPr>
          <a:xfrm>
            <a:off x="11432778" y="2574846"/>
            <a:ext cx="510343" cy="2242554"/>
          </a:xfrm>
          <a:prstGeom prst="curvedLeftArrow">
            <a:avLst>
              <a:gd name="adj1" fmla="val 25000"/>
              <a:gd name="adj2" fmla="val 50000"/>
              <a:gd name="adj3"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52" name="Shape 352"/>
          <p:cNvSpPr txBox="1"/>
          <p:nvPr/>
        </p:nvSpPr>
        <p:spPr>
          <a:xfrm>
            <a:off x="10179984" y="4525024"/>
            <a:ext cx="145876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a:solidFill>
                  <a:schemeClr val="accent2"/>
                </a:solidFill>
                <a:latin typeface="Calibri"/>
                <a:ea typeface="Calibri"/>
                <a:cs typeface="Calibri"/>
                <a:sym typeface="Calibri"/>
              </a:rPr>
              <a:t>Gap?</a:t>
            </a:r>
            <a:endParaRPr sz="3200">
              <a:solidFill>
                <a:schemeClr val="accent2"/>
              </a:solidFill>
              <a:latin typeface="Calibri"/>
              <a:ea typeface="Calibri"/>
              <a:cs typeface="Calibri"/>
              <a:sym typeface="Calibri"/>
            </a:endParaRPr>
          </a:p>
        </p:txBody>
      </p:sp>
      <p:sp>
        <p:nvSpPr>
          <p:cNvPr id="353" name="Shape 353"/>
          <p:cNvSpPr txBox="1"/>
          <p:nvPr/>
        </p:nvSpPr>
        <p:spPr>
          <a:xfrm>
            <a:off x="257311" y="5112373"/>
            <a:ext cx="10373012"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600" b="1">
                <a:solidFill>
                  <a:schemeClr val="accent2"/>
                </a:solidFill>
                <a:latin typeface="Calibri"/>
                <a:ea typeface="Calibri"/>
                <a:cs typeface="Calibri"/>
                <a:sym typeface="Calibri"/>
              </a:rPr>
              <a:t>Question #1:  Do the Gaps decrease over time?</a:t>
            </a:r>
            <a:endParaRPr sz="3600" b="1">
              <a:solidFill>
                <a:schemeClr val="accent2"/>
              </a:solidFill>
              <a:latin typeface="Calibri"/>
              <a:ea typeface="Calibri"/>
              <a:cs typeface="Calibri"/>
              <a:sym typeface="Calibri"/>
            </a:endParaRPr>
          </a:p>
        </p:txBody>
      </p:sp>
      <p:cxnSp>
        <p:nvCxnSpPr>
          <p:cNvPr id="354" name="Shape 354"/>
          <p:cNvCxnSpPr/>
          <p:nvPr/>
        </p:nvCxnSpPr>
        <p:spPr>
          <a:xfrm rot="10800000" flipH="1">
            <a:off x="2686633" y="4781589"/>
            <a:ext cx="991055" cy="474579"/>
          </a:xfrm>
          <a:prstGeom prst="straightConnector1">
            <a:avLst/>
          </a:prstGeom>
          <a:noFill/>
          <a:ln w="88900" cap="flat" cmpd="sng">
            <a:solidFill>
              <a:schemeClr val="accent2"/>
            </a:solidFill>
            <a:prstDash val="solid"/>
            <a:miter lim="800000"/>
            <a:headEnd type="none" w="sm" len="sm"/>
            <a:tailEnd type="triangle" w="med" len="med"/>
          </a:ln>
        </p:spPr>
      </p:cxnSp>
      <p:sp>
        <p:nvSpPr>
          <p:cNvPr id="355" name="Shape 355"/>
          <p:cNvSpPr txBox="1"/>
          <p:nvPr/>
        </p:nvSpPr>
        <p:spPr>
          <a:xfrm>
            <a:off x="1188623" y="5724942"/>
            <a:ext cx="11004308"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600">
                <a:solidFill>
                  <a:schemeClr val="accent6"/>
                </a:solidFill>
                <a:latin typeface="Calibri"/>
                <a:ea typeface="Calibri"/>
                <a:cs typeface="Calibri"/>
                <a:sym typeface="Calibri"/>
              </a:rPr>
              <a:t>Question #2:  Compared to a control semester, do exam scores increase?</a:t>
            </a:r>
            <a:endParaRPr sz="3600">
              <a:solidFill>
                <a:schemeClr val="accent6"/>
              </a:solidFill>
              <a:latin typeface="Calibri"/>
              <a:ea typeface="Calibri"/>
              <a:cs typeface="Calibri"/>
              <a:sym typeface="Calibri"/>
            </a:endParaRPr>
          </a:p>
        </p:txBody>
      </p:sp>
      <p:cxnSp>
        <p:nvCxnSpPr>
          <p:cNvPr id="356" name="Shape 356"/>
          <p:cNvCxnSpPr/>
          <p:nvPr/>
        </p:nvCxnSpPr>
        <p:spPr>
          <a:xfrm rot="10800000" flipH="1">
            <a:off x="9939502" y="3425812"/>
            <a:ext cx="240487" cy="2576129"/>
          </a:xfrm>
          <a:prstGeom prst="straightConnector1">
            <a:avLst/>
          </a:prstGeom>
          <a:noFill/>
          <a:ln w="88900" cap="flat" cmpd="sng">
            <a:solidFill>
              <a:schemeClr val="accent6"/>
            </a:solidFill>
            <a:prstDash val="solid"/>
            <a:miter lim="800000"/>
            <a:headEnd type="none" w="sm" len="sm"/>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Shape 361"/>
          <p:cNvSpPr txBox="1">
            <a:spLocks noGrp="1"/>
          </p:cNvSpPr>
          <p:nvPr>
            <p:ph type="title"/>
          </p:nvPr>
        </p:nvSpPr>
        <p:spPr>
          <a:xfrm>
            <a:off x="338488" y="235131"/>
            <a:ext cx="11506451" cy="1031966"/>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959"/>
              <a:buFont typeface="Calibri"/>
              <a:buNone/>
            </a:pPr>
            <a:r>
              <a:rPr lang="en-US" sz="3959" b="0" i="0" u="none" strike="noStrike" cap="none">
                <a:solidFill>
                  <a:schemeClr val="lt1"/>
                </a:solidFill>
                <a:latin typeface="Calibri"/>
                <a:ea typeface="Calibri"/>
                <a:cs typeface="Calibri"/>
                <a:sym typeface="Calibri"/>
              </a:rPr>
              <a:t/>
            </a:r>
            <a:br>
              <a:rPr lang="en-US" sz="3959" b="0" i="0" u="none" strike="noStrike" cap="none">
                <a:solidFill>
                  <a:schemeClr val="lt1"/>
                </a:solidFill>
                <a:latin typeface="Calibri"/>
                <a:ea typeface="Calibri"/>
                <a:cs typeface="Calibri"/>
                <a:sym typeface="Calibri"/>
              </a:rPr>
            </a:br>
            <a:r>
              <a:rPr lang="en-US" sz="3600" b="1" i="0" u="none" strike="noStrike" cap="none">
                <a:solidFill>
                  <a:schemeClr val="lt1"/>
                </a:solidFill>
                <a:latin typeface="Calibri"/>
                <a:ea typeface="Calibri"/>
                <a:cs typeface="Calibri"/>
                <a:sym typeface="Calibri"/>
              </a:rPr>
              <a:t>RESULTS: Question 1,  Do the gaps between predicted scores and actual scores decrease over time?</a:t>
            </a:r>
            <a:r>
              <a:rPr lang="en-US" sz="3959" b="0" i="0" u="none" strike="noStrike" cap="none">
                <a:solidFill>
                  <a:schemeClr val="accent2"/>
                </a:solidFill>
                <a:latin typeface="Calibri"/>
                <a:ea typeface="Calibri"/>
                <a:cs typeface="Calibri"/>
                <a:sym typeface="Calibri"/>
              </a:rPr>
              <a:t/>
            </a:r>
            <a:br>
              <a:rPr lang="en-US" sz="3959" b="0" i="0" u="none" strike="noStrike" cap="none">
                <a:solidFill>
                  <a:schemeClr val="accent2"/>
                </a:solidFill>
                <a:latin typeface="Calibri"/>
                <a:ea typeface="Calibri"/>
                <a:cs typeface="Calibri"/>
                <a:sym typeface="Calibri"/>
              </a:rPr>
            </a:br>
            <a:endParaRPr sz="3959" b="0" i="0" u="none" strike="noStrike" cap="none">
              <a:solidFill>
                <a:schemeClr val="lt1"/>
              </a:solidFill>
              <a:latin typeface="Calibri"/>
              <a:ea typeface="Calibri"/>
              <a:cs typeface="Calibri"/>
              <a:sym typeface="Calibri"/>
            </a:endParaRPr>
          </a:p>
        </p:txBody>
      </p:sp>
      <p:pic>
        <p:nvPicPr>
          <p:cNvPr id="362" name="Shape 362"/>
          <p:cNvPicPr preferRelativeResize="0"/>
          <p:nvPr/>
        </p:nvPicPr>
        <p:blipFill rotWithShape="1">
          <a:blip r:embed="rId3">
            <a:alphaModFix/>
          </a:blip>
          <a:srcRect/>
          <a:stretch/>
        </p:blipFill>
        <p:spPr>
          <a:xfrm>
            <a:off x="338488" y="1529409"/>
            <a:ext cx="3609572" cy="2100459"/>
          </a:xfrm>
          <a:prstGeom prst="rect">
            <a:avLst/>
          </a:prstGeom>
          <a:noFill/>
          <a:ln w="12700" cap="flat" cmpd="sng">
            <a:solidFill>
              <a:schemeClr val="dk1"/>
            </a:solidFill>
            <a:prstDash val="solid"/>
            <a:round/>
            <a:headEnd type="none" w="sm" len="sm"/>
            <a:tailEnd type="none" w="sm" len="sm"/>
          </a:ln>
        </p:spPr>
      </p:pic>
      <p:pic>
        <p:nvPicPr>
          <p:cNvPr id="363" name="Shape 363"/>
          <p:cNvPicPr preferRelativeResize="0"/>
          <p:nvPr/>
        </p:nvPicPr>
        <p:blipFill rotWithShape="1">
          <a:blip r:embed="rId4">
            <a:alphaModFix/>
          </a:blip>
          <a:srcRect/>
          <a:stretch/>
        </p:blipFill>
        <p:spPr>
          <a:xfrm>
            <a:off x="8235368" y="1529409"/>
            <a:ext cx="3609571" cy="2105189"/>
          </a:xfrm>
          <a:prstGeom prst="rect">
            <a:avLst/>
          </a:prstGeom>
          <a:noFill/>
          <a:ln w="12700" cap="flat" cmpd="sng">
            <a:solidFill>
              <a:schemeClr val="dk1"/>
            </a:solidFill>
            <a:prstDash val="solid"/>
            <a:round/>
            <a:headEnd type="none" w="sm" len="sm"/>
            <a:tailEnd type="none" w="sm" len="sm"/>
          </a:ln>
        </p:spPr>
      </p:pic>
      <p:pic>
        <p:nvPicPr>
          <p:cNvPr id="364" name="Shape 364"/>
          <p:cNvPicPr preferRelativeResize="0"/>
          <p:nvPr/>
        </p:nvPicPr>
        <p:blipFill rotWithShape="1">
          <a:blip r:embed="rId5">
            <a:alphaModFix/>
          </a:blip>
          <a:srcRect/>
          <a:stretch/>
        </p:blipFill>
        <p:spPr>
          <a:xfrm>
            <a:off x="340421" y="4046481"/>
            <a:ext cx="3607639" cy="2106823"/>
          </a:xfrm>
          <a:prstGeom prst="rect">
            <a:avLst/>
          </a:prstGeom>
          <a:noFill/>
          <a:ln w="12700" cap="flat" cmpd="sng">
            <a:solidFill>
              <a:schemeClr val="dk1"/>
            </a:solidFill>
            <a:prstDash val="solid"/>
            <a:round/>
            <a:headEnd type="none" w="sm" len="sm"/>
            <a:tailEnd type="none" w="sm" len="sm"/>
          </a:ln>
        </p:spPr>
      </p:pic>
      <p:pic>
        <p:nvPicPr>
          <p:cNvPr id="365" name="Shape 365"/>
          <p:cNvPicPr preferRelativeResize="0"/>
          <p:nvPr/>
        </p:nvPicPr>
        <p:blipFill rotWithShape="1">
          <a:blip r:embed="rId6">
            <a:alphaModFix/>
          </a:blip>
          <a:srcRect/>
          <a:stretch/>
        </p:blipFill>
        <p:spPr>
          <a:xfrm>
            <a:off x="8241464" y="4048913"/>
            <a:ext cx="3603475" cy="2104391"/>
          </a:xfrm>
          <a:prstGeom prst="rect">
            <a:avLst/>
          </a:prstGeom>
          <a:noFill/>
          <a:ln w="12700" cap="flat" cmpd="sng">
            <a:solidFill>
              <a:schemeClr val="dk1"/>
            </a:solidFill>
            <a:prstDash val="solid"/>
            <a:round/>
            <a:headEnd type="none" w="sm" len="sm"/>
            <a:tailEnd type="none" w="sm" len="sm"/>
          </a:ln>
        </p:spPr>
      </p:pic>
      <p:pic>
        <p:nvPicPr>
          <p:cNvPr id="366" name="Shape 366"/>
          <p:cNvPicPr preferRelativeResize="0"/>
          <p:nvPr/>
        </p:nvPicPr>
        <p:blipFill rotWithShape="1">
          <a:blip r:embed="rId7">
            <a:alphaModFix/>
          </a:blip>
          <a:srcRect/>
          <a:stretch/>
        </p:blipFill>
        <p:spPr>
          <a:xfrm>
            <a:off x="4231674" y="2582003"/>
            <a:ext cx="3604841" cy="2105189"/>
          </a:xfrm>
          <a:prstGeom prst="rect">
            <a:avLst/>
          </a:prstGeom>
          <a:noFill/>
          <a:ln w="12700" cap="flat" cmpd="sng">
            <a:solidFill>
              <a:schemeClr val="dk1"/>
            </a:solidFill>
            <a:prstDash val="solid"/>
            <a:round/>
            <a:headEnd type="none" w="sm" len="sm"/>
            <a:tailEnd type="none" w="sm" len="sm"/>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Shape 371"/>
          <p:cNvPicPr preferRelativeResize="0"/>
          <p:nvPr/>
        </p:nvPicPr>
        <p:blipFill rotWithShape="1">
          <a:blip r:embed="rId3">
            <a:alphaModFix/>
          </a:blip>
          <a:srcRect/>
          <a:stretch/>
        </p:blipFill>
        <p:spPr>
          <a:xfrm>
            <a:off x="1316704" y="2730151"/>
            <a:ext cx="4837644" cy="2807709"/>
          </a:xfrm>
          <a:prstGeom prst="rect">
            <a:avLst/>
          </a:prstGeom>
          <a:noFill/>
          <a:ln w="12700" cap="flat" cmpd="sng">
            <a:solidFill>
              <a:schemeClr val="dk1"/>
            </a:solidFill>
            <a:prstDash val="solid"/>
            <a:round/>
            <a:headEnd type="none" w="sm" len="sm"/>
            <a:tailEnd type="none" w="sm" len="sm"/>
          </a:ln>
        </p:spPr>
      </p:pic>
      <p:pic>
        <p:nvPicPr>
          <p:cNvPr id="372" name="Shape 372"/>
          <p:cNvPicPr preferRelativeResize="0"/>
          <p:nvPr/>
        </p:nvPicPr>
        <p:blipFill rotWithShape="1">
          <a:blip r:embed="rId4">
            <a:alphaModFix/>
          </a:blip>
          <a:srcRect/>
          <a:stretch/>
        </p:blipFill>
        <p:spPr>
          <a:xfrm>
            <a:off x="6976035" y="2730151"/>
            <a:ext cx="4377765" cy="2803174"/>
          </a:xfrm>
          <a:prstGeom prst="rect">
            <a:avLst/>
          </a:prstGeom>
          <a:noFill/>
          <a:ln w="12700" cap="flat" cmpd="sng">
            <a:solidFill>
              <a:schemeClr val="dk1"/>
            </a:solidFill>
            <a:prstDash val="solid"/>
            <a:round/>
            <a:headEnd type="none" w="sm" len="sm"/>
            <a:tailEnd type="none" w="sm" len="sm"/>
          </a:ln>
        </p:spPr>
      </p:pic>
      <p:sp>
        <p:nvSpPr>
          <p:cNvPr id="373" name="Shape 373"/>
          <p:cNvSpPr txBox="1"/>
          <p:nvPr/>
        </p:nvSpPr>
        <p:spPr>
          <a:xfrm>
            <a:off x="441605" y="272053"/>
            <a:ext cx="11182951" cy="1622061"/>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70000"/>
              </a:lnSpc>
              <a:spcBef>
                <a:spcPts val="0"/>
              </a:spcBef>
              <a:spcAft>
                <a:spcPts val="0"/>
              </a:spcAft>
              <a:buClr>
                <a:schemeClr val="lt1"/>
              </a:buClr>
              <a:buSzPts val="1100"/>
              <a:buFont typeface="Calibri"/>
              <a:buNone/>
            </a:pPr>
            <a:r>
              <a:rPr lang="en-US" sz="1100" b="0" i="0" u="none" strike="noStrike" cap="none">
                <a:solidFill>
                  <a:schemeClr val="lt1"/>
                </a:solidFill>
                <a:latin typeface="Calibri"/>
                <a:ea typeface="Calibri"/>
                <a:cs typeface="Calibri"/>
                <a:sym typeface="Calibri"/>
              </a:rPr>
              <a:t/>
            </a:r>
            <a:br>
              <a:rPr lang="en-US" sz="1100" b="0" i="0" u="none" strike="noStrike" cap="none">
                <a:solidFill>
                  <a:schemeClr val="lt1"/>
                </a:solidFill>
                <a:latin typeface="Calibri"/>
                <a:ea typeface="Calibri"/>
                <a:cs typeface="Calibri"/>
                <a:sym typeface="Calibri"/>
              </a:rPr>
            </a:br>
            <a:r>
              <a:rPr lang="en-US" sz="3600" b="1" i="0" u="none" strike="noStrike" cap="none">
                <a:solidFill>
                  <a:schemeClr val="lt1"/>
                </a:solidFill>
                <a:latin typeface="Calibri"/>
                <a:ea typeface="Calibri"/>
                <a:cs typeface="Calibri"/>
                <a:sym typeface="Calibri"/>
              </a:rPr>
              <a:t>RESULTS: Question 2:  Do  exam scores increase compared to control semesters?</a:t>
            </a:r>
            <a:endParaRPr sz="3600" b="1">
              <a:solidFill>
                <a:schemeClr val="lt1"/>
              </a:solidFill>
              <a:latin typeface="Calibri"/>
              <a:ea typeface="Calibri"/>
              <a:cs typeface="Calibri"/>
              <a:sym typeface="Calibri"/>
            </a:endParaRPr>
          </a:p>
          <a:p>
            <a:pPr marL="0" marR="0" lvl="0" indent="0" algn="ctr" rtl="0">
              <a:lnSpc>
                <a:spcPct val="70000"/>
              </a:lnSpc>
              <a:spcBef>
                <a:spcPts val="0"/>
              </a:spcBef>
              <a:spcAft>
                <a:spcPts val="0"/>
              </a:spcAft>
              <a:buClr>
                <a:schemeClr val="lt1"/>
              </a:buClr>
              <a:buSzPts val="3600"/>
              <a:buFont typeface="Calibri"/>
              <a:buNone/>
            </a:pPr>
            <a:r>
              <a:rPr lang="en-US" sz="3600" b="1" i="0" u="none" strike="noStrike" cap="none">
                <a:solidFill>
                  <a:schemeClr val="lt1"/>
                </a:solidFill>
                <a:latin typeface="Calibri"/>
                <a:ea typeface="Calibri"/>
                <a:cs typeface="Calibri"/>
                <a:sym typeface="Calibri"/>
              </a:rPr>
              <a:t>COMBINED DATA</a:t>
            </a:r>
            <a:endParaRPr sz="3600" b="1" i="0" u="none" strike="noStrike" cap="none">
              <a:solidFill>
                <a:schemeClr val="lt1"/>
              </a:solidFill>
              <a:latin typeface="Calibri"/>
              <a:ea typeface="Calibri"/>
              <a:cs typeface="Calibri"/>
              <a:sym typeface="Calibri"/>
            </a:endParaRPr>
          </a:p>
        </p:txBody>
      </p:sp>
      <p:sp>
        <p:nvSpPr>
          <p:cNvPr id="374" name="Shape 374"/>
          <p:cNvSpPr txBox="1"/>
          <p:nvPr/>
        </p:nvSpPr>
        <p:spPr>
          <a:xfrm>
            <a:off x="8143872" y="2806351"/>
            <a:ext cx="2194500" cy="338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Final Course Grades</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a:spLocks noGrp="1"/>
          </p:cNvSpPr>
          <p:nvPr>
            <p:ph type="body" idx="1"/>
          </p:nvPr>
        </p:nvSpPr>
        <p:spPr>
          <a:xfrm>
            <a:off x="441525" y="2045550"/>
            <a:ext cx="11183100" cy="4662900"/>
          </a:xfrm>
          <a:prstGeom prst="rect">
            <a:avLst/>
          </a:prstGeom>
          <a:noFill/>
          <a:ln>
            <a:noFill/>
          </a:ln>
        </p:spPr>
        <p:txBody>
          <a:bodyPr spcFirstLastPara="1" wrap="square" lIns="91425" tIns="45700" rIns="91425" bIns="45700" anchor="t" anchorCtr="0">
            <a:noAutofit/>
          </a:bodyPr>
          <a:lstStyle/>
          <a:p>
            <a:pPr marL="228600" marR="0" lvl="0" indent="-190500" algn="l" rtl="0">
              <a:lnSpc>
                <a:spcPct val="90000"/>
              </a:lnSpc>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“I think that I could start creating concept maps to understand the big picture of the topics as well as the detailed concepts within the big picture. I think it would give me a better perspective and understanding of the subject.”</a:t>
            </a:r>
            <a:endParaRPr sz="1800" b="0" i="0" u="none" strike="noStrike" cap="none">
              <a:solidFill>
                <a:schemeClr val="dk1"/>
              </a:solidFill>
              <a:latin typeface="Calibri"/>
              <a:ea typeface="Calibri"/>
              <a:cs typeface="Calibri"/>
              <a:sym typeface="Calibri"/>
            </a:endParaRPr>
          </a:p>
          <a:p>
            <a:pPr marL="228600" marR="0" lvl="0" indent="-190500" algn="l"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“I will try to use the textbook as a way to understand the material before the lecture, rather than reading it after. Additionally, I will try to take less detailed notes from my reading and try to pick out the most important parts of the reading.”</a:t>
            </a:r>
            <a:endParaRPr sz="1800" b="0" i="0" u="none" strike="noStrike" cap="none">
              <a:solidFill>
                <a:schemeClr val="dk1"/>
              </a:solidFill>
              <a:latin typeface="Calibri"/>
              <a:ea typeface="Calibri"/>
              <a:cs typeface="Calibri"/>
              <a:sym typeface="Calibri"/>
            </a:endParaRPr>
          </a:p>
          <a:p>
            <a:pPr marL="228600" marR="0" lvl="0" indent="-190500" algn="l"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“I would tell myself to get ahead early because there is a lot of information to learn in a short amount of time and it is crucial to understand the material and be able to apply it.”</a:t>
            </a:r>
            <a:endParaRPr sz="1800" b="0" i="0" u="none" strike="noStrike" cap="none">
              <a:solidFill>
                <a:schemeClr val="dk1"/>
              </a:solidFill>
              <a:latin typeface="Calibri"/>
              <a:ea typeface="Calibri"/>
              <a:cs typeface="Calibri"/>
              <a:sym typeface="Calibri"/>
            </a:endParaRPr>
          </a:p>
          <a:p>
            <a:pPr marL="228600" lvl="0" indent="-190500" rtl="0">
              <a:spcBef>
                <a:spcPts val="0"/>
              </a:spcBef>
              <a:spcAft>
                <a:spcPts val="0"/>
              </a:spcAft>
              <a:buClr>
                <a:schemeClr val="dk1"/>
              </a:buClr>
              <a:buSzPts val="1800"/>
              <a:buFont typeface="Arial"/>
              <a:buChar char="•"/>
            </a:pPr>
            <a:r>
              <a:rPr lang="en-US" sz="1800"/>
              <a:t>“Study, Study, STUDY! USE YOUR SOURCES!!! Make studying a priority, and ask questions when you are confused.”</a:t>
            </a:r>
            <a:endParaRPr sz="1800">
              <a:latin typeface="Arial"/>
              <a:ea typeface="Arial"/>
              <a:cs typeface="Arial"/>
              <a:sym typeface="Arial"/>
            </a:endParaRPr>
          </a:p>
          <a:p>
            <a:pPr marL="228600" lvl="0" indent="-190500" rtl="0">
              <a:spcBef>
                <a:spcPts val="1000"/>
              </a:spcBef>
              <a:spcAft>
                <a:spcPts val="0"/>
              </a:spcAft>
              <a:buClr>
                <a:schemeClr val="dk1"/>
              </a:buClr>
              <a:buSzPts val="1800"/>
              <a:buFont typeface="Arial"/>
              <a:buChar char="•"/>
            </a:pPr>
            <a:r>
              <a:rPr lang="en-US" sz="1800"/>
              <a:t>“It is important to study deeply enough that you can apply it to any example that might be given to you. Study the way that your teacher will ask you to respond in on the test.”</a:t>
            </a:r>
            <a:endParaRPr sz="1800">
              <a:latin typeface="Arial"/>
              <a:ea typeface="Arial"/>
              <a:cs typeface="Arial"/>
              <a:sym typeface="Arial"/>
            </a:endParaRPr>
          </a:p>
          <a:p>
            <a:pPr marL="228600" lvl="0" indent="-190500" rtl="0">
              <a:spcBef>
                <a:spcPts val="1000"/>
              </a:spcBef>
              <a:spcAft>
                <a:spcPts val="0"/>
              </a:spcAft>
              <a:buClr>
                <a:schemeClr val="dk1"/>
              </a:buClr>
              <a:buSzPts val="1800"/>
              <a:buFont typeface="Arial"/>
              <a:buChar char="•"/>
            </a:pPr>
            <a:r>
              <a:rPr lang="en-US" sz="1800"/>
              <a:t>“Apply the concept of deep processing, and listen to Dr. Chew. You may not see results immediately, but it will help you in the long run (even though it is hard). Also, take good notes in class.”</a:t>
            </a:r>
            <a:endParaRPr sz="1800">
              <a:latin typeface="Arial"/>
              <a:ea typeface="Arial"/>
              <a:cs typeface="Arial"/>
              <a:sym typeface="Arial"/>
            </a:endParaRPr>
          </a:p>
          <a:p>
            <a:pPr marL="228600" lvl="0" indent="-190500" rtl="0">
              <a:spcBef>
                <a:spcPts val="1000"/>
              </a:spcBef>
              <a:spcAft>
                <a:spcPts val="0"/>
              </a:spcAft>
              <a:buClr>
                <a:schemeClr val="dk1"/>
              </a:buClr>
              <a:buSzPts val="1800"/>
              <a:buFont typeface="Arial"/>
              <a:buChar char="•"/>
            </a:pPr>
            <a:r>
              <a:rPr lang="en-US" sz="1800"/>
              <a:t>“Not sure. Nothing is helping me. Not understanding the material.”</a:t>
            </a:r>
            <a:endParaRPr sz="1800"/>
          </a:p>
        </p:txBody>
      </p:sp>
      <p:sp>
        <p:nvSpPr>
          <p:cNvPr id="380" name="Shape 380"/>
          <p:cNvSpPr txBox="1"/>
          <p:nvPr/>
        </p:nvSpPr>
        <p:spPr>
          <a:xfrm>
            <a:off x="441605" y="272053"/>
            <a:ext cx="11183100" cy="138690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70000"/>
              </a:lnSpc>
              <a:spcBef>
                <a:spcPts val="0"/>
              </a:spcBef>
              <a:spcAft>
                <a:spcPts val="0"/>
              </a:spcAft>
              <a:buClr>
                <a:schemeClr val="lt1"/>
              </a:buClr>
              <a:buSzPts val="3630"/>
              <a:buFont typeface="Calibri"/>
              <a:buNone/>
            </a:pPr>
            <a:r>
              <a:rPr lang="en-US" sz="3630" b="1" i="0" u="none" strike="noStrike" cap="none">
                <a:solidFill>
                  <a:schemeClr val="lt1"/>
                </a:solidFill>
                <a:latin typeface="Calibri"/>
                <a:ea typeface="Calibri"/>
                <a:cs typeface="Calibri"/>
                <a:sym typeface="Calibri"/>
              </a:rPr>
              <a:t>RESULTS</a:t>
            </a:r>
            <a:r>
              <a:rPr lang="en-US" sz="3959" b="1" i="0" u="none" strike="noStrike" cap="none">
                <a:solidFill>
                  <a:schemeClr val="lt1"/>
                </a:solidFill>
                <a:latin typeface="Calibri"/>
                <a:ea typeface="Calibri"/>
                <a:cs typeface="Calibri"/>
                <a:sym typeface="Calibri"/>
              </a:rPr>
              <a:t>: Question 3:  Do  student reflections indicate improvements in metacognitive skills? </a:t>
            </a:r>
            <a:endParaRPr sz="3959" b="1"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
                                            <p:txEl>
                                              <p:pRg st="0" end="0"/>
                                            </p:txEl>
                                          </p:spTgt>
                                        </p:tgtEl>
                                        <p:attrNameLst>
                                          <p:attrName>style.visibility</p:attrName>
                                        </p:attrNameLst>
                                      </p:cBhvr>
                                      <p:to>
                                        <p:strVal val="visible"/>
                                      </p:to>
                                    </p:set>
                                    <p:animEffect transition="in" filter="fade">
                                      <p:cBhvr>
                                        <p:cTn id="7" dur="500"/>
                                        <p:tgtEl>
                                          <p:spTgt spid="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9">
                                            <p:txEl>
                                              <p:pRg st="1" end="1"/>
                                            </p:txEl>
                                          </p:spTgt>
                                        </p:tgtEl>
                                        <p:attrNameLst>
                                          <p:attrName>style.visibility</p:attrName>
                                        </p:attrNameLst>
                                      </p:cBhvr>
                                      <p:to>
                                        <p:strVal val="visible"/>
                                      </p:to>
                                    </p:set>
                                    <p:animEffect transition="in" filter="fade">
                                      <p:cBhvr>
                                        <p:cTn id="12" dur="500"/>
                                        <p:tgtEl>
                                          <p:spTgt spid="3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9">
                                            <p:txEl>
                                              <p:pRg st="2" end="2"/>
                                            </p:txEl>
                                          </p:spTgt>
                                        </p:tgtEl>
                                        <p:attrNameLst>
                                          <p:attrName>style.visibility</p:attrName>
                                        </p:attrNameLst>
                                      </p:cBhvr>
                                      <p:to>
                                        <p:strVal val="visible"/>
                                      </p:to>
                                    </p:set>
                                    <p:animEffect transition="in" filter="fade">
                                      <p:cBhvr>
                                        <p:cTn id="17" dur="500"/>
                                        <p:tgtEl>
                                          <p:spTgt spid="3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9">
                                            <p:txEl>
                                              <p:pRg st="3" end="3"/>
                                            </p:txEl>
                                          </p:spTgt>
                                        </p:tgtEl>
                                        <p:attrNameLst>
                                          <p:attrName>style.visibility</p:attrName>
                                        </p:attrNameLst>
                                      </p:cBhvr>
                                      <p:to>
                                        <p:strVal val="visible"/>
                                      </p:to>
                                    </p:set>
                                    <p:animEffect transition="in" filter="fade">
                                      <p:cBhvr>
                                        <p:cTn id="22" dur="500"/>
                                        <p:tgtEl>
                                          <p:spTgt spid="3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9">
                                            <p:txEl>
                                              <p:pRg st="4" end="4"/>
                                            </p:txEl>
                                          </p:spTgt>
                                        </p:tgtEl>
                                        <p:attrNameLst>
                                          <p:attrName>style.visibility</p:attrName>
                                        </p:attrNameLst>
                                      </p:cBhvr>
                                      <p:to>
                                        <p:strVal val="visible"/>
                                      </p:to>
                                    </p:set>
                                    <p:animEffect transition="in" filter="fade">
                                      <p:cBhvr>
                                        <p:cTn id="27" dur="500"/>
                                        <p:tgtEl>
                                          <p:spTgt spid="3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9">
                                            <p:txEl>
                                              <p:pRg st="5" end="5"/>
                                            </p:txEl>
                                          </p:spTgt>
                                        </p:tgtEl>
                                        <p:attrNameLst>
                                          <p:attrName>style.visibility</p:attrName>
                                        </p:attrNameLst>
                                      </p:cBhvr>
                                      <p:to>
                                        <p:strVal val="visible"/>
                                      </p:to>
                                    </p:set>
                                    <p:animEffect transition="in" filter="fade">
                                      <p:cBhvr>
                                        <p:cTn id="32" dur="500"/>
                                        <p:tgtEl>
                                          <p:spTgt spid="37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9">
                                            <p:txEl>
                                              <p:pRg st="6" end="6"/>
                                            </p:txEl>
                                          </p:spTgt>
                                        </p:tgtEl>
                                        <p:attrNameLst>
                                          <p:attrName>style.visibility</p:attrName>
                                        </p:attrNameLst>
                                      </p:cBhvr>
                                      <p:to>
                                        <p:strVal val="visible"/>
                                      </p:to>
                                    </p:set>
                                    <p:animEffect transition="in" filter="fade">
                                      <p:cBhvr>
                                        <p:cTn id="37" dur="500"/>
                                        <p:tgtEl>
                                          <p:spTgt spid="3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Shape 385"/>
          <p:cNvPicPr preferRelativeResize="0"/>
          <p:nvPr/>
        </p:nvPicPr>
        <p:blipFill rotWithShape="1">
          <a:blip r:embed="rId3">
            <a:alphaModFix/>
          </a:blip>
          <a:srcRect/>
          <a:stretch/>
        </p:blipFill>
        <p:spPr>
          <a:xfrm>
            <a:off x="6215291" y="1690688"/>
            <a:ext cx="4051987" cy="2356364"/>
          </a:xfrm>
          <a:prstGeom prst="rect">
            <a:avLst/>
          </a:prstGeom>
          <a:noFill/>
          <a:ln w="12700" cap="flat" cmpd="sng">
            <a:solidFill>
              <a:schemeClr val="dk1"/>
            </a:solidFill>
            <a:prstDash val="solid"/>
            <a:round/>
            <a:headEnd type="none" w="sm" len="sm"/>
            <a:tailEnd type="none" w="sm" len="sm"/>
          </a:ln>
        </p:spPr>
      </p:pic>
      <p:pic>
        <p:nvPicPr>
          <p:cNvPr id="386" name="Shape 386"/>
          <p:cNvPicPr preferRelativeResize="0"/>
          <p:nvPr/>
        </p:nvPicPr>
        <p:blipFill rotWithShape="1">
          <a:blip r:embed="rId4">
            <a:alphaModFix/>
          </a:blip>
          <a:srcRect/>
          <a:stretch/>
        </p:blipFill>
        <p:spPr>
          <a:xfrm>
            <a:off x="1746279" y="4131440"/>
            <a:ext cx="3943533" cy="2436594"/>
          </a:xfrm>
          <a:prstGeom prst="rect">
            <a:avLst/>
          </a:prstGeom>
          <a:noFill/>
          <a:ln w="12700" cap="flat" cmpd="sng">
            <a:solidFill>
              <a:schemeClr val="dk1"/>
            </a:solidFill>
            <a:prstDash val="solid"/>
            <a:round/>
            <a:headEnd type="none" w="sm" len="sm"/>
            <a:tailEnd type="none" w="sm" len="sm"/>
          </a:ln>
        </p:spPr>
      </p:pic>
      <p:pic>
        <p:nvPicPr>
          <p:cNvPr id="387" name="Shape 387"/>
          <p:cNvPicPr preferRelativeResize="0"/>
          <p:nvPr/>
        </p:nvPicPr>
        <p:blipFill rotWithShape="1">
          <a:blip r:embed="rId5">
            <a:alphaModFix/>
          </a:blip>
          <a:srcRect/>
          <a:stretch/>
        </p:blipFill>
        <p:spPr>
          <a:xfrm>
            <a:off x="6215291" y="4131440"/>
            <a:ext cx="4051987" cy="2436594"/>
          </a:xfrm>
          <a:prstGeom prst="rect">
            <a:avLst/>
          </a:prstGeom>
          <a:noFill/>
          <a:ln w="12700" cap="flat" cmpd="sng">
            <a:solidFill>
              <a:schemeClr val="dk1"/>
            </a:solidFill>
            <a:prstDash val="solid"/>
            <a:round/>
            <a:headEnd type="none" w="sm" len="sm"/>
            <a:tailEnd type="none" w="sm" len="sm"/>
          </a:ln>
        </p:spPr>
      </p:pic>
      <p:pic>
        <p:nvPicPr>
          <p:cNvPr id="388" name="Shape 388"/>
          <p:cNvPicPr preferRelativeResize="0"/>
          <p:nvPr/>
        </p:nvPicPr>
        <p:blipFill rotWithShape="1">
          <a:blip r:embed="rId6">
            <a:alphaModFix/>
          </a:blip>
          <a:srcRect/>
          <a:stretch/>
        </p:blipFill>
        <p:spPr>
          <a:xfrm>
            <a:off x="1746279" y="1648044"/>
            <a:ext cx="3943533" cy="2368220"/>
          </a:xfrm>
          <a:prstGeom prst="rect">
            <a:avLst/>
          </a:prstGeom>
          <a:noFill/>
          <a:ln w="12700" cap="flat" cmpd="sng">
            <a:solidFill>
              <a:schemeClr val="dk1"/>
            </a:solidFill>
            <a:prstDash val="solid"/>
            <a:round/>
            <a:headEnd type="none" w="sm" len="sm"/>
            <a:tailEnd type="none" w="sm" len="sm"/>
          </a:ln>
        </p:spPr>
      </p:pic>
      <p:sp>
        <p:nvSpPr>
          <p:cNvPr id="389" name="Shape 389"/>
          <p:cNvSpPr txBox="1"/>
          <p:nvPr/>
        </p:nvSpPr>
        <p:spPr>
          <a:xfrm>
            <a:off x="441605" y="272053"/>
            <a:ext cx="11182951" cy="1193687"/>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70000"/>
              </a:lnSpc>
              <a:spcBef>
                <a:spcPts val="0"/>
              </a:spcBef>
              <a:spcAft>
                <a:spcPts val="0"/>
              </a:spcAft>
              <a:buClr>
                <a:schemeClr val="lt1"/>
              </a:buClr>
              <a:buSzPts val="2640"/>
              <a:buFont typeface="Calibri"/>
              <a:buNone/>
            </a:pPr>
            <a:r>
              <a:rPr lang="en-US" sz="3600" b="1" i="0" u="none" strike="noStrike" cap="none">
                <a:solidFill>
                  <a:schemeClr val="lt1"/>
                </a:solidFill>
                <a:latin typeface="Calibri"/>
                <a:ea typeface="Calibri"/>
                <a:cs typeface="Calibri"/>
                <a:sym typeface="Calibri"/>
              </a:rPr>
              <a:t>RESULTS: Question #4:  Do  students perceive a value in metacognitive training? </a:t>
            </a:r>
            <a:endParaRPr sz="3600" b="1"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Shape 394"/>
          <p:cNvSpPr txBox="1">
            <a:spLocks noGrp="1"/>
          </p:cNvSpPr>
          <p:nvPr>
            <p:ph type="title"/>
          </p:nvPr>
        </p:nvSpPr>
        <p:spPr>
          <a:xfrm>
            <a:off x="838200" y="365125"/>
            <a:ext cx="3172097" cy="858557"/>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Conclusions</a:t>
            </a:r>
            <a:endParaRPr sz="4400" b="1" i="0" u="none" strike="noStrike" cap="none">
              <a:solidFill>
                <a:schemeClr val="lt1"/>
              </a:solidFill>
              <a:latin typeface="Calibri"/>
              <a:ea typeface="Calibri"/>
              <a:cs typeface="Calibri"/>
              <a:sym typeface="Calibri"/>
            </a:endParaRPr>
          </a:p>
        </p:txBody>
      </p:sp>
      <p:sp>
        <p:nvSpPr>
          <p:cNvPr id="395" name="Shape 39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en-US" dirty="0"/>
              <a:t>QUESTION #1: </a:t>
            </a:r>
            <a:r>
              <a:rPr lang="en-US" sz="2800" b="0" i="0" u="none" strike="noStrike" cap="none" dirty="0">
                <a:solidFill>
                  <a:schemeClr val="dk1"/>
                </a:solidFill>
                <a:latin typeface="Calibri"/>
                <a:ea typeface="Calibri"/>
                <a:cs typeface="Calibri"/>
                <a:sym typeface="Calibri"/>
              </a:rPr>
              <a:t>Do students’ predictions of exam scores improve in accuracy over time with metacognitive training?</a:t>
            </a:r>
            <a:endParaRPr dirty="0"/>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SUMMARY:</a:t>
            </a:r>
            <a:r>
              <a:rPr lang="en-US" dirty="0"/>
              <a:t>  </a:t>
            </a:r>
            <a:r>
              <a:rPr lang="en-US" sz="2400" b="0" i="0" u="none" strike="noStrike" cap="none" dirty="0">
                <a:solidFill>
                  <a:schemeClr val="dk1"/>
                </a:solidFill>
                <a:latin typeface="Calibri"/>
                <a:ea typeface="Calibri"/>
                <a:cs typeface="Calibri"/>
                <a:sym typeface="Calibri"/>
              </a:rPr>
              <a:t>Our treatment does </a:t>
            </a:r>
            <a:r>
              <a:rPr lang="en-US" sz="2400" b="1" i="0" u="none" strike="noStrike" cap="none" dirty="0">
                <a:solidFill>
                  <a:srgbClr val="00B050"/>
                </a:solidFill>
                <a:latin typeface="Calibri"/>
                <a:ea typeface="Calibri"/>
                <a:cs typeface="Calibri"/>
                <a:sym typeface="Calibri"/>
              </a:rPr>
              <a:t>NOT</a:t>
            </a:r>
            <a:r>
              <a:rPr lang="en-US" sz="2400" b="1" i="0" u="none" strike="noStrike" cap="none" dirty="0">
                <a:solidFill>
                  <a:schemeClr val="accent6"/>
                </a:solidFill>
                <a:latin typeface="Calibri"/>
                <a:ea typeface="Calibri"/>
                <a:cs typeface="Calibri"/>
                <a:sym typeface="Calibri"/>
              </a:rPr>
              <a:t> </a:t>
            </a:r>
            <a:r>
              <a:rPr lang="en-US" sz="2400" b="0" i="0" u="none" strike="noStrike" cap="none" dirty="0">
                <a:solidFill>
                  <a:schemeClr val="dk1"/>
                </a:solidFill>
                <a:latin typeface="Calibri"/>
                <a:ea typeface="Calibri"/>
                <a:cs typeface="Calibri"/>
                <a:sym typeface="Calibri"/>
              </a:rPr>
              <a:t>appear to reduce the gap between predicted and actual scores.</a:t>
            </a:r>
            <a:endParaRPr sz="2400" b="0" i="0" u="none" strike="noStrike" cap="none" dirty="0">
              <a:solidFill>
                <a:schemeClr val="dk1"/>
              </a:solidFill>
              <a:latin typeface="Calibri"/>
              <a:ea typeface="Calibri"/>
              <a:cs typeface="Calibri"/>
              <a:sym typeface="Calibri"/>
            </a:endParaRPr>
          </a:p>
          <a:p>
            <a:pPr marL="457200" marR="0" lvl="0" indent="0" algn="l" rtl="0">
              <a:lnSpc>
                <a:spcPct val="90000"/>
              </a:lnSpc>
              <a:spcBef>
                <a:spcPts val="500"/>
              </a:spcBef>
              <a:spcAft>
                <a:spcPts val="0"/>
              </a:spcAft>
              <a:buNone/>
            </a:pPr>
            <a:endParaRPr dirty="0"/>
          </a:p>
          <a:p>
            <a:pPr marL="228600" lvl="0" indent="-228600" rtl="0">
              <a:spcBef>
                <a:spcPts val="0"/>
              </a:spcBef>
              <a:spcAft>
                <a:spcPts val="0"/>
              </a:spcAft>
              <a:buClr>
                <a:schemeClr val="dk1"/>
              </a:buClr>
              <a:buSzPts val="2800"/>
              <a:buFont typeface="Arial"/>
              <a:buChar char="•"/>
            </a:pPr>
            <a:r>
              <a:rPr lang="en-US" dirty="0"/>
              <a:t>QUESTION #2:  Does student performance improve with metacognitive training?</a:t>
            </a:r>
            <a:endParaRPr dirty="0"/>
          </a:p>
          <a:p>
            <a:pPr marL="685800" lvl="1" indent="-228600" rtl="0">
              <a:spcBef>
                <a:spcPts val="500"/>
              </a:spcBef>
              <a:spcAft>
                <a:spcPts val="0"/>
              </a:spcAft>
              <a:buClr>
                <a:schemeClr val="dk1"/>
              </a:buClr>
              <a:buSzPts val="2400"/>
              <a:buFont typeface="Arial"/>
              <a:buChar char="•"/>
            </a:pPr>
            <a:r>
              <a:rPr lang="en-US" dirty="0"/>
              <a:t>SUMMARY:  Suggests treatment has an overall </a:t>
            </a:r>
            <a:r>
              <a:rPr lang="en-US" b="1" dirty="0">
                <a:solidFill>
                  <a:srgbClr val="00B050"/>
                </a:solidFill>
              </a:rPr>
              <a:t>positive effect</a:t>
            </a:r>
            <a:r>
              <a:rPr lang="en-US" dirty="0">
                <a:solidFill>
                  <a:schemeClr val="accent6"/>
                </a:solidFill>
              </a:rPr>
              <a:t> </a:t>
            </a:r>
            <a:r>
              <a:rPr lang="en-US" dirty="0"/>
              <a:t>on final course grades (however, significant interaction suggests that this effect is being driven by the schools where individual effects are seen).</a:t>
            </a:r>
            <a:endParaRPr dirty="0"/>
          </a:p>
          <a:p>
            <a:pPr marL="685800" lvl="1" indent="-76200" rtl="0">
              <a:spcBef>
                <a:spcPts val="500"/>
              </a:spcBef>
              <a:spcAft>
                <a:spcPts val="0"/>
              </a:spcAft>
              <a:buClr>
                <a:schemeClr val="dk1"/>
              </a:buClr>
              <a:buSzPts val="2400"/>
              <a:buFont typeface="Arial"/>
              <a:buNone/>
            </a:pPr>
            <a:endParaRPr dirty="0"/>
          </a:p>
          <a:p>
            <a:pPr marL="685800" marR="0" lvl="1" indent="-76200" algn="l" rtl="0">
              <a:lnSpc>
                <a:spcPct val="90000"/>
              </a:lnSpc>
              <a:spcBef>
                <a:spcPts val="500"/>
              </a:spcBef>
              <a:spcAft>
                <a:spcPts val="0"/>
              </a:spcAft>
              <a:buClr>
                <a:schemeClr val="dk1"/>
              </a:buClr>
              <a:buSzPts val="2400"/>
              <a:buFont typeface="Arial"/>
              <a:buNone/>
            </a:pPr>
            <a:endParaRP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Shape 400"/>
          <p:cNvSpPr txBox="1">
            <a:spLocks noGrp="1"/>
          </p:cNvSpPr>
          <p:nvPr>
            <p:ph type="body" idx="1"/>
          </p:nvPr>
        </p:nvSpPr>
        <p:spPr>
          <a:xfrm>
            <a:off x="838200" y="1825625"/>
            <a:ext cx="10515600" cy="47037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en-US"/>
              <a:t>QUESTION #3:  Do student reflections indicate improvements in metacognitive skills</a:t>
            </a:r>
            <a:r>
              <a:rPr lang="en-US" sz="2800" b="0" i="0" u="none" strike="noStrike" cap="none">
                <a:solidFill>
                  <a:schemeClr val="dk1"/>
                </a:solidFill>
                <a:latin typeface="Calibri"/>
                <a:ea typeface="Calibri"/>
                <a:cs typeface="Calibri"/>
                <a:sym typeface="Calibri"/>
              </a:rPr>
              <a:t>?</a:t>
            </a:r>
            <a:endParaRPr/>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SUMMARY: Many of the student comments </a:t>
            </a:r>
            <a:r>
              <a:rPr lang="en-US"/>
              <a:t>showed</a:t>
            </a:r>
            <a:r>
              <a:rPr lang="en-US" sz="2400" b="0" i="0" u="none" strike="noStrike" cap="none">
                <a:solidFill>
                  <a:schemeClr val="dk1"/>
                </a:solidFill>
                <a:latin typeface="Calibri"/>
                <a:ea typeface="Calibri"/>
                <a:cs typeface="Calibri"/>
                <a:sym typeface="Calibri"/>
              </a:rPr>
              <a:t> an awareness of effective </a:t>
            </a:r>
            <a:r>
              <a:rPr lang="en-US"/>
              <a:t>strategies for deep processing.</a:t>
            </a:r>
            <a:endParaRPr sz="2400" b="0" i="0" u="none" strike="noStrike" cap="none">
              <a:solidFill>
                <a:schemeClr val="dk1"/>
              </a:solidFill>
              <a:latin typeface="Calibri"/>
              <a:ea typeface="Calibri"/>
              <a:cs typeface="Calibri"/>
              <a:sym typeface="Calibri"/>
            </a:endParaRPr>
          </a:p>
          <a:p>
            <a:pPr marL="457200" marR="0" lvl="0" indent="0" algn="l" rtl="0">
              <a:lnSpc>
                <a:spcPct val="90000"/>
              </a:lnSpc>
              <a:spcBef>
                <a:spcPts val="500"/>
              </a:spcBef>
              <a:spcAft>
                <a:spcPts val="0"/>
              </a:spcAft>
              <a:buNone/>
            </a:pPr>
            <a:endParaRPr/>
          </a:p>
          <a:p>
            <a:pPr marL="228600" lvl="1" indent="-254000" rtl="0">
              <a:spcBef>
                <a:spcPts val="0"/>
              </a:spcBef>
              <a:spcAft>
                <a:spcPts val="0"/>
              </a:spcAft>
              <a:buClr>
                <a:schemeClr val="dk1"/>
              </a:buClr>
              <a:buSzPts val="2800"/>
              <a:buFont typeface="Arial"/>
              <a:buChar char="•"/>
            </a:pPr>
            <a:r>
              <a:rPr lang="en-US" sz="2800"/>
              <a:t>QUESTION #4:  Do students perceive a value in metacognitive training?</a:t>
            </a:r>
            <a:endParaRPr sz="2800"/>
          </a:p>
          <a:p>
            <a:pPr marL="685800" lvl="2" indent="-254000" rtl="0">
              <a:spcBef>
                <a:spcPts val="500"/>
              </a:spcBef>
              <a:spcAft>
                <a:spcPts val="0"/>
              </a:spcAft>
              <a:buClr>
                <a:schemeClr val="dk1"/>
              </a:buClr>
              <a:buSzPts val="2400"/>
              <a:buFont typeface="Arial"/>
              <a:buChar char="•"/>
            </a:pPr>
            <a:r>
              <a:rPr lang="en-US" sz="2400"/>
              <a:t>SUMMARY: Students at BYU found metacognitive training to be more valuable that students at BU; Nearly half of the students recommended continuation of the surveys.</a:t>
            </a:r>
            <a:endParaRPr/>
          </a:p>
          <a:p>
            <a:pPr marL="685800" marR="0" lvl="1" indent="-76200" algn="l" rtl="0">
              <a:lnSpc>
                <a:spcPct val="90000"/>
              </a:lnSpc>
              <a:spcBef>
                <a:spcPts val="500"/>
              </a:spcBef>
              <a:spcAft>
                <a:spcPts val="0"/>
              </a:spcAft>
              <a:buClr>
                <a:schemeClr val="dk1"/>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401" name="Shape 401"/>
          <p:cNvSpPr txBox="1"/>
          <p:nvPr/>
        </p:nvSpPr>
        <p:spPr>
          <a:xfrm>
            <a:off x="838200" y="365125"/>
            <a:ext cx="3172200" cy="1032600"/>
          </a:xfrm>
          <a:prstGeom prst="rect">
            <a:avLst/>
          </a:prstGeom>
          <a:gradFill>
            <a:gsLst>
              <a:gs pos="0">
                <a:srgbClr val="F08B54"/>
              </a:gs>
              <a:gs pos="50000">
                <a:srgbClr val="F67A26"/>
              </a:gs>
              <a:gs pos="100000">
                <a:srgbClr val="E36A18"/>
              </a:gs>
            </a:gsLst>
            <a:lin ang="5400012" scaled="0"/>
          </a:gradFill>
          <a:ln>
            <a:noFill/>
          </a:ln>
          <a:effectLst>
            <a:outerShdw blurRad="57150" dist="19050" dir="5400000" algn="ctr" rotWithShape="0">
              <a:srgbClr val="000000">
                <a:alpha val="6275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Conclusions</a:t>
            </a:r>
            <a:endParaRPr sz="4400" b="1"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Shape 406"/>
          <p:cNvSpPr txBox="1">
            <a:spLocks noGrp="1"/>
          </p:cNvSpPr>
          <p:nvPr>
            <p:ph type="title"/>
          </p:nvPr>
        </p:nvSpPr>
        <p:spPr>
          <a:xfrm>
            <a:off x="838200" y="365126"/>
            <a:ext cx="2793274" cy="993412"/>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Next Steps</a:t>
            </a:r>
            <a:endParaRPr sz="4400" b="1" i="0" u="none" strike="noStrike" cap="none">
              <a:solidFill>
                <a:schemeClr val="lt1"/>
              </a:solidFill>
              <a:latin typeface="Calibri"/>
              <a:ea typeface="Calibri"/>
              <a:cs typeface="Calibri"/>
              <a:sym typeface="Calibri"/>
            </a:endParaRPr>
          </a:p>
        </p:txBody>
      </p:sp>
      <p:sp>
        <p:nvSpPr>
          <p:cNvPr id="407" name="Shape 407"/>
          <p:cNvSpPr txBox="1">
            <a:spLocks noGrp="1"/>
          </p:cNvSpPr>
          <p:nvPr>
            <p:ph type="body" idx="1"/>
          </p:nvPr>
        </p:nvSpPr>
        <p:spPr>
          <a:xfrm>
            <a:off x="838200" y="1606731"/>
            <a:ext cx="10515600" cy="4351338"/>
          </a:xfrm>
          <a:prstGeom prst="rect">
            <a:avLst/>
          </a:prstGeom>
          <a:noFill/>
          <a:ln>
            <a:noFill/>
          </a:ln>
        </p:spPr>
        <p:txBody>
          <a:bodyPr spcFirstLastPara="1" wrap="square" lIns="91425" tIns="45700" rIns="91425" bIns="45700" anchor="t" anchorCtr="0">
            <a:noAutofit/>
          </a:bodyPr>
          <a:lstStyle/>
          <a:p>
            <a:pPr marL="228600" marR="0" lvl="0" indent="-228600" algn="l" rtl="0">
              <a:lnSpc>
                <a:spcPct val="150000"/>
              </a:lnSpc>
              <a:spcBef>
                <a:spcPts val="90"/>
              </a:spcBef>
              <a:spcAft>
                <a:spcPts val="0"/>
              </a:spcAft>
              <a:buClr>
                <a:schemeClr val="dk1"/>
              </a:buClr>
              <a:buSzPts val="2800"/>
              <a:buFont typeface="Arial"/>
              <a:buChar char="•"/>
            </a:pPr>
            <a:r>
              <a:rPr lang="en-US"/>
              <a:t>Repeat and re-run analysis for replication.</a:t>
            </a:r>
            <a:endParaRPr/>
          </a:p>
          <a:p>
            <a:pPr marL="228600" marR="0" lvl="0" indent="-228600" algn="l" rtl="0">
              <a:lnSpc>
                <a:spcPct val="150000"/>
              </a:lnSpc>
              <a:spcBef>
                <a:spcPts val="90"/>
              </a:spcBef>
              <a:spcAft>
                <a:spcPts val="0"/>
              </a:spcAft>
              <a:buClr>
                <a:schemeClr val="dk1"/>
              </a:buClr>
              <a:buSzPts val="2800"/>
              <a:buFont typeface="Arial"/>
              <a:buChar char="•"/>
            </a:pPr>
            <a:r>
              <a:rPr lang="en-US" sz="2800" b="0" i="0" u="none" strike="noStrike" cap="none">
                <a:solidFill>
                  <a:schemeClr val="dk1"/>
                </a:solidFill>
                <a:latin typeface="Calibri"/>
                <a:ea typeface="Calibri"/>
                <a:cs typeface="Calibri"/>
                <a:sym typeface="Calibri"/>
              </a:rPr>
              <a:t>Revise and streamline surveys.</a:t>
            </a:r>
            <a:endParaRPr/>
          </a:p>
          <a:p>
            <a:pPr marL="228600" marR="0" lvl="0" indent="-228600" algn="l" rtl="0">
              <a:lnSpc>
                <a:spcPct val="150000"/>
              </a:lnSpc>
              <a:spcBef>
                <a:spcPts val="90"/>
              </a:spcBef>
              <a:spcAft>
                <a:spcPts val="0"/>
              </a:spcAft>
              <a:buClr>
                <a:schemeClr val="dk1"/>
              </a:buClr>
              <a:buSzPts val="2800"/>
              <a:buFont typeface="Arial"/>
              <a:buChar char="•"/>
            </a:pPr>
            <a:r>
              <a:rPr lang="en-US" sz="2800" b="0" i="0" u="none" strike="noStrike" cap="none">
                <a:solidFill>
                  <a:schemeClr val="dk1"/>
                </a:solidFill>
                <a:latin typeface="Calibri"/>
                <a:ea typeface="Calibri"/>
                <a:cs typeface="Calibri"/>
                <a:sym typeface="Calibri"/>
              </a:rPr>
              <a:t>Consider other types of metacognitive training to provide students with additional tools to develop deep processing skills</a:t>
            </a:r>
            <a:r>
              <a:rPr lang="en-US"/>
              <a:t>.</a:t>
            </a:r>
            <a:endParaRPr/>
          </a:p>
          <a:p>
            <a:pPr marL="228600" marR="0" lvl="0" indent="-228600" algn="l" rtl="0">
              <a:lnSpc>
                <a:spcPct val="150000"/>
              </a:lnSpc>
              <a:spcBef>
                <a:spcPts val="90"/>
              </a:spcBef>
              <a:spcAft>
                <a:spcPts val="0"/>
              </a:spcAft>
              <a:buClr>
                <a:schemeClr val="dk1"/>
              </a:buClr>
              <a:buSzPts val="2800"/>
              <a:buFont typeface="Arial"/>
              <a:buChar char="•"/>
            </a:pPr>
            <a:r>
              <a:rPr lang="en-US"/>
              <a:t>Use this data to e</a:t>
            </a:r>
            <a:r>
              <a:rPr lang="en-US" sz="2800" b="0" i="0" u="none" strike="noStrike" cap="none">
                <a:solidFill>
                  <a:schemeClr val="dk1"/>
                </a:solidFill>
                <a:latin typeface="Calibri"/>
                <a:ea typeface="Calibri"/>
                <a:cs typeface="Calibri"/>
                <a:sym typeface="Calibri"/>
              </a:rPr>
              <a:t>xpand implementation by other faculty.</a:t>
            </a:r>
            <a:endParaRPr/>
          </a:p>
          <a:p>
            <a:pPr marL="228600" marR="0" lvl="0" indent="-228600" algn="l" rtl="0">
              <a:lnSpc>
                <a:spcPct val="150000"/>
              </a:lnSpc>
              <a:spcBef>
                <a:spcPts val="90"/>
              </a:spcBef>
              <a:spcAft>
                <a:spcPts val="0"/>
              </a:spcAft>
              <a:buClr>
                <a:schemeClr val="dk1"/>
              </a:buClr>
              <a:buSzPts val="2800"/>
              <a:buFont typeface="Arial"/>
              <a:buChar char="•"/>
            </a:pPr>
            <a:r>
              <a:rPr lang="en-US" sz="2800" b="0" i="0" u="none" strike="noStrike" cap="none">
                <a:solidFill>
                  <a:schemeClr val="dk1"/>
                </a:solidFill>
                <a:latin typeface="Calibri"/>
                <a:ea typeface="Calibri"/>
                <a:cs typeface="Calibri"/>
                <a:sym typeface="Calibri"/>
              </a:rPr>
              <a:t>Provide options for student feedback on metacognitive training activities and surveys.</a:t>
            </a:r>
            <a:endParaRPr sz="1200"/>
          </a:p>
          <a:p>
            <a:pPr marL="0" marR="0" lvl="0" indent="0" algn="l" rtl="0">
              <a:lnSpc>
                <a:spcPct val="90000"/>
              </a:lnSpc>
              <a:spcBef>
                <a:spcPts val="1000"/>
              </a:spcBef>
              <a:spcAft>
                <a:spcPts val="0"/>
              </a:spcAft>
              <a:buNone/>
            </a:pP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Shape 412"/>
          <p:cNvSpPr txBox="1">
            <a:spLocks noGrp="1"/>
          </p:cNvSpPr>
          <p:nvPr>
            <p:ph type="title"/>
          </p:nvPr>
        </p:nvSpPr>
        <p:spPr>
          <a:xfrm>
            <a:off x="793376" y="3646207"/>
            <a:ext cx="5212976" cy="791322"/>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Acknowledgements</a:t>
            </a:r>
            <a:endParaRPr sz="4400" b="1" i="0" u="none" strike="noStrike" cap="none">
              <a:solidFill>
                <a:schemeClr val="lt1"/>
              </a:solidFill>
              <a:latin typeface="Calibri"/>
              <a:ea typeface="Calibri"/>
              <a:cs typeface="Calibri"/>
              <a:sym typeface="Calibri"/>
            </a:endParaRPr>
          </a:p>
        </p:txBody>
      </p:sp>
      <p:sp>
        <p:nvSpPr>
          <p:cNvPr id="413" name="Shape 413"/>
          <p:cNvSpPr txBox="1">
            <a:spLocks noGrp="1"/>
          </p:cNvSpPr>
          <p:nvPr>
            <p:ph type="body" idx="1"/>
          </p:nvPr>
        </p:nvSpPr>
        <p:spPr>
          <a:xfrm>
            <a:off x="793376" y="4437529"/>
            <a:ext cx="10515600" cy="4351338"/>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1200"/>
              </a:spcAft>
              <a:buClr>
                <a:schemeClr val="dk1"/>
              </a:buClr>
              <a:buSzPts val="2800"/>
              <a:buFont typeface="Arial"/>
              <a:buChar char="•"/>
            </a:pPr>
            <a:r>
              <a:rPr lang="en-US" sz="2200" b="0" i="0" u="none" strike="noStrike" cap="none" dirty="0" smtClean="0">
                <a:solidFill>
                  <a:schemeClr val="dk1"/>
                </a:solidFill>
                <a:sym typeface="Calibri"/>
              </a:rPr>
              <a:t>Jane Reece, Neil Campbell’s family and Pearson for providing the funding for the Catalytic Grant program</a:t>
            </a:r>
          </a:p>
          <a:p>
            <a:pPr marL="228600" marR="0" lvl="0" indent="-228600" algn="l" rtl="0">
              <a:lnSpc>
                <a:spcPct val="90000"/>
              </a:lnSpc>
              <a:spcBef>
                <a:spcPts val="0"/>
              </a:spcBef>
              <a:spcAft>
                <a:spcPts val="0"/>
              </a:spcAft>
              <a:buClr>
                <a:schemeClr val="dk1"/>
              </a:buClr>
              <a:buSzPts val="2800"/>
              <a:buFont typeface="Arial"/>
              <a:buChar char="•"/>
            </a:pPr>
            <a:r>
              <a:rPr lang="en-US" sz="2200" b="0" i="0" u="none" strike="noStrike" cap="none" dirty="0" smtClean="0">
                <a:solidFill>
                  <a:schemeClr val="dk1"/>
                </a:solidFill>
                <a:sym typeface="Calibri"/>
              </a:rPr>
              <a:t>Beth </a:t>
            </a:r>
            <a:r>
              <a:rPr lang="en-US" sz="2200" b="0" i="0" u="none" strike="noStrike" cap="none" dirty="0">
                <a:solidFill>
                  <a:schemeClr val="dk1"/>
                </a:solidFill>
                <a:sym typeface="Calibri"/>
              </a:rPr>
              <a:t>Wilbur and Robin Heyden for having the wisdom to create the Catalytic Grant program, and for generously funding our project.</a:t>
            </a:r>
            <a:endParaRPr sz="2200" dirty="0"/>
          </a:p>
          <a:p>
            <a:pPr marL="228600" marR="0" lvl="0" indent="-228600" algn="l" rtl="0">
              <a:lnSpc>
                <a:spcPct val="90000"/>
              </a:lnSpc>
              <a:spcBef>
                <a:spcPts val="1000"/>
              </a:spcBef>
              <a:spcAft>
                <a:spcPts val="0"/>
              </a:spcAft>
              <a:buClr>
                <a:schemeClr val="dk1"/>
              </a:buClr>
              <a:buSzPts val="2800"/>
              <a:buFont typeface="Arial"/>
              <a:buChar char="•"/>
            </a:pPr>
            <a:r>
              <a:rPr lang="en-US" sz="2200" b="0" i="0" u="none" strike="noStrike" cap="none" dirty="0">
                <a:solidFill>
                  <a:schemeClr val="dk1"/>
                </a:solidFill>
                <a:sym typeface="Calibri"/>
              </a:rPr>
              <a:t>Our students, for being willing to participate in the project.</a:t>
            </a:r>
            <a:endParaRPr sz="2200" dirty="0"/>
          </a:p>
          <a:p>
            <a:pPr marL="228600" marR="0" lvl="0" indent="-228600" algn="l" rtl="0">
              <a:lnSpc>
                <a:spcPct val="90000"/>
              </a:lnSpc>
              <a:spcBef>
                <a:spcPts val="1000"/>
              </a:spcBef>
              <a:spcAft>
                <a:spcPts val="0"/>
              </a:spcAft>
              <a:buClr>
                <a:schemeClr val="dk1"/>
              </a:buClr>
              <a:buSzPts val="2800"/>
              <a:buFont typeface="Arial"/>
              <a:buChar char="•"/>
            </a:pPr>
            <a:r>
              <a:rPr lang="en-US" sz="2200" b="0" i="0" u="none" strike="noStrike" cap="none" dirty="0">
                <a:solidFill>
                  <a:schemeClr val="dk1"/>
                </a:solidFill>
                <a:sym typeface="Calibri"/>
              </a:rPr>
              <a:t>Scott Rubin for his assistance with the data analysis.</a:t>
            </a:r>
            <a:endParaRPr sz="2200" b="0" i="0" u="none" strike="noStrike" cap="none" dirty="0">
              <a:solidFill>
                <a:schemeClr val="dk1"/>
              </a:solidFill>
              <a:sym typeface="Calibri"/>
            </a:endParaRPr>
          </a:p>
        </p:txBody>
      </p:sp>
      <p:sp>
        <p:nvSpPr>
          <p:cNvPr id="414" name="Shape 414"/>
          <p:cNvSpPr txBox="1"/>
          <p:nvPr/>
        </p:nvSpPr>
        <p:spPr>
          <a:xfrm>
            <a:off x="793376" y="220690"/>
            <a:ext cx="5212976" cy="887506"/>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References</a:t>
            </a:r>
            <a:endParaRPr sz="4400" b="1" i="0" u="none" strike="noStrike" cap="none">
              <a:solidFill>
                <a:schemeClr val="lt1"/>
              </a:solidFill>
              <a:latin typeface="Calibri"/>
              <a:ea typeface="Calibri"/>
              <a:cs typeface="Calibri"/>
              <a:sym typeface="Calibri"/>
            </a:endParaRPr>
          </a:p>
        </p:txBody>
      </p:sp>
      <p:sp>
        <p:nvSpPr>
          <p:cNvPr id="415" name="Shape 415"/>
          <p:cNvSpPr/>
          <p:nvPr/>
        </p:nvSpPr>
        <p:spPr>
          <a:xfrm>
            <a:off x="793376" y="1267056"/>
            <a:ext cx="10515600" cy="2123658"/>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Chen, X. (2013). STEM Attrition: College Students’ Paths Into and Out of STEM Fields (NCES 2014-001). National Center for Education Statistics, Institute of Education Sciences, U.S. Department of Education. Washington, DC.</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Chew, S.L. (2005). Seldom in doubt but often wrong: Addressing tenacious student misconceptions. In D.S. Dunn, &amp; S.L. Chew, (Eds.), Best practices in teaching general psychology (pp. 211-223). Mahwah, NJ: Erlbaum.</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Chew, S.L. (2010). Improving classroom performance by challenging student misconceptions about learning. Association for Psychological Science, available at</a:t>
            </a:r>
            <a:r>
              <a:rPr lang="en-US" sz="1200" b="0" i="0" u="sng" strike="noStrike" cap="none">
                <a:solidFill>
                  <a:schemeClr val="hlink"/>
                </a:solidFill>
                <a:latin typeface="Arial"/>
                <a:ea typeface="Arial"/>
                <a:cs typeface="Arial"/>
                <a:sym typeface="Arial"/>
                <a:hlinkClick r:id="rId3"/>
              </a:rPr>
              <a:t> http://www.psychologicalscience.org/observer/improving-classroom-performance-by-challenging-student-misconceptions-about-learning?es=true#.WL2JORIrKqg</a:t>
            </a:r>
            <a:endParaRPr sz="1200" b="0" i="0" u="none" strike="noStrike" cap="none">
              <a:solidFill>
                <a:srgbClr val="1155CC"/>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Craik, F.I.M. (2002). Levels of processing: Past, present…and future? Memory, 10, 305–318.</a:t>
            </a:r>
            <a:endParaRPr sz="12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title"/>
          </p:nvPr>
        </p:nvSpPr>
        <p:spPr>
          <a:xfrm>
            <a:off x="600075" y="190049"/>
            <a:ext cx="102009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6600"/>
              <a:buFont typeface="Calibri"/>
              <a:buNone/>
            </a:pPr>
            <a:r>
              <a:rPr lang="en-US" sz="6600" b="1" i="0" u="none" strike="noStrike" cap="none">
                <a:solidFill>
                  <a:schemeClr val="dk1"/>
                </a:solidFill>
                <a:latin typeface="Calibri"/>
                <a:ea typeface="Calibri"/>
                <a:cs typeface="Calibri"/>
                <a:sym typeface="Calibri"/>
              </a:rPr>
              <a:t>The Problem</a:t>
            </a:r>
            <a:endParaRPr sz="6600" b="1" i="0" u="none" strike="noStrike" cap="none">
              <a:solidFill>
                <a:schemeClr val="dk1"/>
              </a:solidFill>
              <a:latin typeface="Calibri"/>
              <a:ea typeface="Calibri"/>
              <a:cs typeface="Calibri"/>
              <a:sym typeface="Calibri"/>
            </a:endParaRPr>
          </a:p>
        </p:txBody>
      </p:sp>
      <p:pic>
        <p:nvPicPr>
          <p:cNvPr id="247" name="Shape 247"/>
          <p:cNvPicPr preferRelativeResize="0">
            <a:picLocks noGrp="1"/>
          </p:cNvPicPr>
          <p:nvPr>
            <p:ph type="body" idx="1"/>
          </p:nvPr>
        </p:nvPicPr>
        <p:blipFill rotWithShape="1">
          <a:blip r:embed="rId3">
            <a:alphaModFix/>
          </a:blip>
          <a:srcRect t="25003" r="19698"/>
          <a:stretch/>
        </p:blipFill>
        <p:spPr>
          <a:xfrm>
            <a:off x="2329390" y="2370656"/>
            <a:ext cx="6585900" cy="4111500"/>
          </a:xfrm>
          <a:prstGeom prst="rect">
            <a:avLst/>
          </a:prstGeom>
          <a:noFill/>
          <a:ln>
            <a:noFill/>
          </a:ln>
        </p:spPr>
      </p:pic>
      <p:sp>
        <p:nvSpPr>
          <p:cNvPr id="248" name="Shape 248"/>
          <p:cNvSpPr/>
          <p:nvPr/>
        </p:nvSpPr>
        <p:spPr>
          <a:xfrm>
            <a:off x="600076" y="1467954"/>
            <a:ext cx="11421600" cy="1418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0" i="0" u="none" strike="noStrike" cap="none">
                <a:solidFill>
                  <a:srgbClr val="000000"/>
                </a:solidFill>
                <a:latin typeface="Calibri"/>
                <a:ea typeface="Calibri"/>
                <a:cs typeface="Calibri"/>
                <a:sym typeface="Calibri"/>
              </a:rPr>
              <a:t>Over </a:t>
            </a:r>
            <a:r>
              <a:rPr lang="en-US" sz="2800" b="1" i="0" u="none" strike="noStrike" cap="none">
                <a:solidFill>
                  <a:srgbClr val="FF0000"/>
                </a:solidFill>
                <a:latin typeface="Calibri"/>
                <a:ea typeface="Calibri"/>
                <a:cs typeface="Calibri"/>
                <a:sym typeface="Calibri"/>
              </a:rPr>
              <a:t>half</a:t>
            </a:r>
            <a:r>
              <a:rPr lang="en-US" sz="2800" b="0" i="0" u="none" strike="noStrike" cap="none">
                <a:solidFill>
                  <a:srgbClr val="000000"/>
                </a:solidFill>
                <a:latin typeface="Calibri"/>
                <a:ea typeface="Calibri"/>
                <a:cs typeface="Calibri"/>
                <a:sym typeface="Calibri"/>
              </a:rPr>
              <a:t> of college students enrolled  in STEM disciplines change majors </a:t>
            </a:r>
            <a:r>
              <a:rPr lang="en-US" sz="1600" b="0" i="0" u="none" strike="noStrike" cap="none">
                <a:solidFill>
                  <a:srgbClr val="000000"/>
                </a:solidFill>
                <a:latin typeface="Calibri"/>
                <a:ea typeface="Calibri"/>
                <a:cs typeface="Calibri"/>
                <a:sym typeface="Calibri"/>
              </a:rPr>
              <a:t>(Chen 2013). </a:t>
            </a:r>
            <a:endParaRPr sz="1600"/>
          </a:p>
          <a:p>
            <a:pPr marL="0" marR="0" lvl="0" indent="0" algn="l" rtl="0">
              <a:spcBef>
                <a:spcPts val="0"/>
              </a:spcBef>
              <a:spcAft>
                <a:spcPts val="0"/>
              </a:spcAft>
              <a:buNone/>
            </a:pPr>
            <a:endParaRPr sz="1800" b="0" i="0" u="none" strike="noStrike" cap="none">
              <a:solidFill>
                <a:srgbClr val="000000"/>
              </a:solidFill>
              <a:latin typeface="Arial"/>
              <a:ea typeface="Arial"/>
              <a:cs typeface="Arial"/>
              <a:sym typeface="Arial"/>
            </a:endParaRPr>
          </a:p>
          <a:p>
            <a:pPr marL="6858000" marR="0" lvl="1" indent="-88900" algn="l" rtl="0">
              <a:spcBef>
                <a:spcPts val="500"/>
              </a:spcBef>
              <a:spcAft>
                <a:spcPts val="0"/>
              </a:spcAft>
              <a:buClr>
                <a:schemeClr val="dk1"/>
              </a:buClr>
              <a:buSzPts val="2200"/>
              <a:buFont typeface="Arial"/>
              <a:buNone/>
            </a:pPr>
            <a:endParaRPr sz="22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571500" y="190049"/>
            <a:ext cx="102294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6600"/>
              <a:buFont typeface="Calibri"/>
              <a:buNone/>
            </a:pPr>
            <a:r>
              <a:rPr lang="en-US" sz="6600" b="1" i="0" u="none" strike="noStrike" cap="none">
                <a:solidFill>
                  <a:schemeClr val="dk1"/>
                </a:solidFill>
                <a:latin typeface="Calibri"/>
                <a:ea typeface="Calibri"/>
                <a:cs typeface="Calibri"/>
                <a:sym typeface="Calibri"/>
              </a:rPr>
              <a:t>The Problem</a:t>
            </a:r>
            <a:endParaRPr sz="6600" b="1" i="0" u="none" strike="noStrike" cap="none">
              <a:solidFill>
                <a:schemeClr val="dk1"/>
              </a:solidFill>
              <a:latin typeface="Calibri"/>
              <a:ea typeface="Calibri"/>
              <a:cs typeface="Calibri"/>
              <a:sym typeface="Calibri"/>
            </a:endParaRPr>
          </a:p>
        </p:txBody>
      </p:sp>
      <p:sp>
        <p:nvSpPr>
          <p:cNvPr id="254" name="Shape 254"/>
          <p:cNvSpPr/>
          <p:nvPr/>
        </p:nvSpPr>
        <p:spPr>
          <a:xfrm>
            <a:off x="571500" y="1467954"/>
            <a:ext cx="11450100" cy="1418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0" i="0" u="none" strike="noStrike" cap="none">
                <a:solidFill>
                  <a:srgbClr val="000000"/>
                </a:solidFill>
                <a:latin typeface="Calibri"/>
                <a:ea typeface="Calibri"/>
                <a:cs typeface="Calibri"/>
                <a:sym typeface="Calibri"/>
              </a:rPr>
              <a:t>Over </a:t>
            </a:r>
            <a:r>
              <a:rPr lang="en-US" sz="2800" b="1" i="0" u="none" strike="noStrike" cap="none">
                <a:solidFill>
                  <a:srgbClr val="FF0000"/>
                </a:solidFill>
                <a:latin typeface="Calibri"/>
                <a:ea typeface="Calibri"/>
                <a:cs typeface="Calibri"/>
                <a:sym typeface="Calibri"/>
              </a:rPr>
              <a:t>half</a:t>
            </a:r>
            <a:r>
              <a:rPr lang="en-US" sz="2800" b="0" i="0" u="none" strike="noStrike" cap="none">
                <a:solidFill>
                  <a:srgbClr val="000000"/>
                </a:solidFill>
                <a:latin typeface="Calibri"/>
                <a:ea typeface="Calibri"/>
                <a:cs typeface="Calibri"/>
                <a:sym typeface="Calibri"/>
              </a:rPr>
              <a:t> of college students enrolled  in STEM disciplines change majors </a:t>
            </a:r>
            <a:r>
              <a:rPr lang="en-US" sz="1600" b="0" i="0" u="none" strike="noStrike" cap="none">
                <a:solidFill>
                  <a:srgbClr val="000000"/>
                </a:solidFill>
                <a:latin typeface="Calibri"/>
                <a:ea typeface="Calibri"/>
                <a:cs typeface="Calibri"/>
                <a:sym typeface="Calibri"/>
              </a:rPr>
              <a:t>(Chen 2013). </a:t>
            </a:r>
            <a:endParaRPr sz="1600"/>
          </a:p>
          <a:p>
            <a:pPr marL="0" marR="0" lvl="0" indent="0" algn="l" rtl="0">
              <a:spcBef>
                <a:spcPts val="0"/>
              </a:spcBef>
              <a:spcAft>
                <a:spcPts val="0"/>
              </a:spcAft>
              <a:buNone/>
            </a:pPr>
            <a:endParaRPr sz="1800" b="0" i="0" u="none" strike="noStrike" cap="none">
              <a:solidFill>
                <a:srgbClr val="000000"/>
              </a:solidFill>
              <a:latin typeface="Arial"/>
              <a:ea typeface="Arial"/>
              <a:cs typeface="Arial"/>
              <a:sym typeface="Arial"/>
            </a:endParaRPr>
          </a:p>
          <a:p>
            <a:pPr marL="6858000" marR="0" lvl="1" indent="-88900" algn="l" rtl="0">
              <a:spcBef>
                <a:spcPts val="500"/>
              </a:spcBef>
              <a:spcAft>
                <a:spcPts val="0"/>
              </a:spcAft>
              <a:buClr>
                <a:schemeClr val="dk1"/>
              </a:buClr>
              <a:buSzPts val="2200"/>
              <a:buFont typeface="Arial"/>
              <a:buNone/>
            </a:pPr>
            <a:endParaRPr sz="2200" b="0" i="0" u="none" strike="noStrike" cap="none">
              <a:solidFill>
                <a:srgbClr val="000000"/>
              </a:solidFill>
              <a:latin typeface="Arial"/>
              <a:ea typeface="Arial"/>
              <a:cs typeface="Arial"/>
              <a:sym typeface="Arial"/>
            </a:endParaRPr>
          </a:p>
        </p:txBody>
      </p:sp>
      <p:sp>
        <p:nvSpPr>
          <p:cNvPr id="255" name="Shape 255"/>
          <p:cNvSpPr/>
          <p:nvPr/>
        </p:nvSpPr>
        <p:spPr>
          <a:xfrm>
            <a:off x="1440449" y="2241751"/>
            <a:ext cx="10204800" cy="5155200"/>
          </a:xfrm>
          <a:prstGeom prst="rect">
            <a:avLst/>
          </a:prstGeom>
          <a:noFill/>
          <a:ln>
            <a:noFill/>
          </a:ln>
        </p:spPr>
        <p:txBody>
          <a:bodyPr spcFirstLastPara="1" wrap="square" lIns="91425" tIns="45700" rIns="91425" bIns="45700" anchor="t" anchorCtr="0">
            <a:noAutofit/>
          </a:bodyPr>
          <a:lstStyle/>
          <a:p>
            <a:pPr marL="228600" marR="0" lvl="0" indent="-228600" algn="l" rtl="0">
              <a:spcBef>
                <a:spcPts val="0"/>
              </a:spcBef>
              <a:spcAft>
                <a:spcPts val="0"/>
              </a:spcAft>
              <a:buClr>
                <a:srgbClr val="000000"/>
              </a:buClr>
              <a:buSzPts val="2800"/>
              <a:buFont typeface="Arial"/>
              <a:buChar char="•"/>
            </a:pPr>
            <a:r>
              <a:rPr lang="en-US" sz="2800" b="0" i="0" u="none" strike="noStrike" cap="none">
                <a:solidFill>
                  <a:srgbClr val="000000"/>
                </a:solidFill>
                <a:latin typeface="Calibri"/>
                <a:ea typeface="Calibri"/>
                <a:cs typeface="Calibri"/>
                <a:sym typeface="Calibri"/>
              </a:rPr>
              <a:t>Students are:</a:t>
            </a:r>
            <a:endParaRPr/>
          </a:p>
          <a:p>
            <a:pPr marL="685800" marR="0" lvl="2" indent="-228600" algn="l" rtl="0">
              <a:spcBef>
                <a:spcPts val="1000"/>
              </a:spcBef>
              <a:spcAft>
                <a:spcPts val="0"/>
              </a:spcAft>
              <a:buClr>
                <a:srgbClr val="000000"/>
              </a:buClr>
              <a:buSzPts val="2800"/>
              <a:buFont typeface="Arial"/>
              <a:buChar char="•"/>
            </a:pPr>
            <a:r>
              <a:rPr lang="en-US" sz="2800" b="0" i="0" u="none" strike="noStrike" cap="none">
                <a:solidFill>
                  <a:srgbClr val="000000"/>
                </a:solidFill>
                <a:latin typeface="Calibri"/>
                <a:ea typeface="Calibri"/>
                <a:cs typeface="Calibri"/>
                <a:sym typeface="Calibri"/>
              </a:rPr>
              <a:t>Unprepared.</a:t>
            </a:r>
            <a:endParaRPr/>
          </a:p>
          <a:p>
            <a:pPr marL="685800" marR="0" lvl="3" indent="-228600" algn="l" rtl="0">
              <a:spcBef>
                <a:spcPts val="500"/>
              </a:spcBef>
              <a:spcAft>
                <a:spcPts val="0"/>
              </a:spcAft>
              <a:buClr>
                <a:srgbClr val="000000"/>
              </a:buClr>
              <a:buSzPts val="2800"/>
              <a:buFont typeface="Arial"/>
              <a:buChar char="•"/>
            </a:pPr>
            <a:r>
              <a:rPr lang="en-US" sz="2800" b="0" i="0" u="none" strike="noStrike" cap="none">
                <a:solidFill>
                  <a:srgbClr val="000000"/>
                </a:solidFill>
                <a:latin typeface="Calibri"/>
                <a:ea typeface="Calibri"/>
                <a:cs typeface="Calibri"/>
                <a:sym typeface="Calibri"/>
              </a:rPr>
              <a:t>Lack effective study techniques.</a:t>
            </a:r>
            <a:endParaRPr/>
          </a:p>
          <a:p>
            <a:pPr marL="685800" marR="0" lvl="3" indent="-228600" algn="l" rtl="0">
              <a:spcBef>
                <a:spcPts val="500"/>
              </a:spcBef>
              <a:spcAft>
                <a:spcPts val="0"/>
              </a:spcAft>
              <a:buClr>
                <a:srgbClr val="000000"/>
              </a:buClr>
              <a:buSzPts val="2800"/>
              <a:buFont typeface="Arial"/>
              <a:buChar char="•"/>
            </a:pPr>
            <a:r>
              <a:rPr lang="en-US" sz="2800" b="0" i="0" u="none" strike="noStrike" cap="none">
                <a:solidFill>
                  <a:srgbClr val="000000"/>
                </a:solidFill>
                <a:latin typeface="Calibri"/>
                <a:ea typeface="Calibri"/>
                <a:cs typeface="Calibri"/>
                <a:sym typeface="Calibri"/>
              </a:rPr>
              <a:t>Maintain 4</a:t>
            </a:r>
            <a:r>
              <a:rPr lang="en-US" sz="2400" b="0" i="0" u="none" strike="noStrike" cap="none">
                <a:solidFill>
                  <a:schemeClr val="dk1"/>
                </a:solidFill>
                <a:latin typeface="Calibri"/>
                <a:ea typeface="Calibri"/>
                <a:cs typeface="Calibri"/>
                <a:sym typeface="Calibri"/>
              </a:rPr>
              <a:t> </a:t>
            </a:r>
            <a:r>
              <a:rPr lang="en-US" sz="2800" b="0" i="0" u="none" strike="noStrike" cap="none">
                <a:solidFill>
                  <a:schemeClr val="dk1"/>
                </a:solidFill>
                <a:latin typeface="Calibri"/>
                <a:ea typeface="Calibri"/>
                <a:cs typeface="Calibri"/>
                <a:sym typeface="Calibri"/>
              </a:rPr>
              <a:t>main misconceptions </a:t>
            </a:r>
            <a:r>
              <a:rPr lang="en-US" sz="2400" b="0" i="0" u="none" strike="noStrike" cap="none">
                <a:solidFill>
                  <a:schemeClr val="dk1"/>
                </a:solidFill>
                <a:latin typeface="Calibri"/>
                <a:ea typeface="Calibri"/>
                <a:cs typeface="Calibri"/>
                <a:sym typeface="Calibri"/>
              </a:rPr>
              <a:t>(Chew 2005):</a:t>
            </a:r>
            <a:endParaRPr sz="2400">
              <a:solidFill>
                <a:schemeClr val="dk1"/>
              </a:solidFill>
              <a:latin typeface="Calibri"/>
              <a:ea typeface="Calibri"/>
              <a:cs typeface="Calibri"/>
              <a:sym typeface="Calibri"/>
            </a:endParaRPr>
          </a:p>
          <a:p>
            <a:pPr marL="1257300" marR="0" lvl="2" indent="-342900" algn="l" rtl="0">
              <a:lnSpc>
                <a:spcPct val="150000"/>
              </a:lnSpc>
              <a:spcBef>
                <a:spcPts val="0"/>
              </a:spcBef>
              <a:spcAft>
                <a:spcPts val="0"/>
              </a:spcAft>
              <a:buClr>
                <a:schemeClr val="dk1"/>
              </a:buClr>
              <a:buSzPts val="2400"/>
              <a:buFont typeface="Calibri"/>
              <a:buAutoNum type="arabicPeriod"/>
            </a:pPr>
            <a:r>
              <a:rPr lang="en-US" sz="2400" b="0" i="0" u="none" strike="noStrike" cap="none">
                <a:solidFill>
                  <a:schemeClr val="dk1"/>
                </a:solidFill>
                <a:latin typeface="Calibri"/>
                <a:ea typeface="Calibri"/>
                <a:cs typeface="Calibri"/>
                <a:sym typeface="Calibri"/>
              </a:rPr>
              <a:t>Underestimate the time requirements.</a:t>
            </a:r>
            <a:endParaRPr/>
          </a:p>
          <a:p>
            <a:pPr marL="1257300" marR="0" lvl="2" indent="-342900" algn="l" rtl="0">
              <a:lnSpc>
                <a:spcPct val="150000"/>
              </a:lnSpc>
              <a:spcBef>
                <a:spcPts val="0"/>
              </a:spcBef>
              <a:spcAft>
                <a:spcPts val="0"/>
              </a:spcAft>
              <a:buClr>
                <a:schemeClr val="dk1"/>
              </a:buClr>
              <a:buSzPts val="2400"/>
              <a:buFont typeface="Calibri"/>
              <a:buAutoNum type="arabicPeriod"/>
            </a:pPr>
            <a:r>
              <a:rPr lang="en-US" sz="2400" b="0" i="0" u="none" strike="noStrike" cap="none">
                <a:solidFill>
                  <a:schemeClr val="dk1"/>
                </a:solidFill>
                <a:latin typeface="Calibri"/>
                <a:ea typeface="Calibri"/>
                <a:cs typeface="Calibri"/>
                <a:sym typeface="Calibri"/>
              </a:rPr>
              <a:t>Memorizing = learning. </a:t>
            </a:r>
            <a:endParaRPr/>
          </a:p>
          <a:p>
            <a:pPr marL="1257300" marR="0" lvl="2" indent="-342900" algn="l" rtl="0">
              <a:lnSpc>
                <a:spcPct val="150000"/>
              </a:lnSpc>
              <a:spcBef>
                <a:spcPts val="0"/>
              </a:spcBef>
              <a:spcAft>
                <a:spcPts val="0"/>
              </a:spcAft>
              <a:buClr>
                <a:schemeClr val="dk1"/>
              </a:buClr>
              <a:buSzPts val="2400"/>
              <a:buFont typeface="Calibri"/>
              <a:buAutoNum type="arabicPeriod"/>
            </a:pPr>
            <a:r>
              <a:rPr lang="en-US" sz="2400" b="0" i="0" u="none" strike="noStrike" cap="none">
                <a:solidFill>
                  <a:schemeClr val="dk1"/>
                </a:solidFill>
                <a:latin typeface="Calibri"/>
                <a:ea typeface="Calibri"/>
                <a:cs typeface="Calibri"/>
                <a:sym typeface="Calibri"/>
              </a:rPr>
              <a:t>Believe some people are good at some subjects but not at others.</a:t>
            </a:r>
            <a:endParaRPr/>
          </a:p>
          <a:p>
            <a:pPr marL="1257300" marR="0" lvl="2" indent="-342900" algn="l" rtl="0">
              <a:lnSpc>
                <a:spcPct val="150000"/>
              </a:lnSpc>
              <a:spcBef>
                <a:spcPts val="0"/>
              </a:spcBef>
              <a:spcAft>
                <a:spcPts val="0"/>
              </a:spcAft>
              <a:buClr>
                <a:schemeClr val="dk1"/>
              </a:buClr>
              <a:buSzPts val="2400"/>
              <a:buFont typeface="Calibri"/>
              <a:buAutoNum type="arabicPeriod"/>
            </a:pPr>
            <a:r>
              <a:rPr lang="en-US" sz="2400" b="0" i="0" u="none" strike="noStrike" cap="none">
                <a:solidFill>
                  <a:schemeClr val="dk1"/>
                </a:solidFill>
                <a:latin typeface="Calibri"/>
                <a:ea typeface="Calibri"/>
                <a:cs typeface="Calibri"/>
                <a:sym typeface="Calibri"/>
              </a:rPr>
              <a:t>Believe multitasking does not affect their ability to learn.</a:t>
            </a:r>
            <a:endParaRPr/>
          </a:p>
          <a:p>
            <a:pPr marL="228600" marR="0" lvl="1" indent="-76200" algn="l" rtl="0">
              <a:spcBef>
                <a:spcPts val="500"/>
              </a:spcBef>
              <a:spcAft>
                <a:spcPts val="0"/>
              </a:spcAft>
              <a:buClr>
                <a:schemeClr val="dk1"/>
              </a:buClr>
              <a:buSzPts val="2400"/>
              <a:buFont typeface="Arial"/>
              <a:buNone/>
            </a:pPr>
            <a:endParaRPr sz="2400" b="0" i="0" u="none" strike="noStrike" cap="none">
              <a:solidFill>
                <a:srgbClr val="000000"/>
              </a:solidFill>
              <a:latin typeface="Calibri"/>
              <a:ea typeface="Calibri"/>
              <a:cs typeface="Calibri"/>
              <a:sym typeface="Calibri"/>
            </a:endParaRPr>
          </a:p>
          <a:p>
            <a:pPr marL="6858000" marR="0" lvl="1" indent="-76200" algn="l" rtl="0">
              <a:spcBef>
                <a:spcPts val="500"/>
              </a:spcBef>
              <a:spcAft>
                <a:spcPts val="0"/>
              </a:spcAft>
              <a:buClr>
                <a:schemeClr val="dk1"/>
              </a:buClr>
              <a:buSzPts val="240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628650" y="365125"/>
            <a:ext cx="107253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6600"/>
              <a:buFont typeface="Calibri"/>
              <a:buNone/>
            </a:pPr>
            <a:r>
              <a:rPr lang="en-US" sz="6600" b="1" i="0" u="none" strike="noStrike" cap="none">
                <a:solidFill>
                  <a:schemeClr val="dk1"/>
                </a:solidFill>
                <a:latin typeface="Calibri"/>
                <a:ea typeface="Calibri"/>
                <a:cs typeface="Calibri"/>
                <a:sym typeface="Calibri"/>
              </a:rPr>
              <a:t>The Good News</a:t>
            </a:r>
            <a:endParaRPr sz="6600" b="1" i="0" u="none" strike="noStrike" cap="none">
              <a:solidFill>
                <a:schemeClr val="dk1"/>
              </a:solidFill>
              <a:latin typeface="Calibri"/>
              <a:ea typeface="Calibri"/>
              <a:cs typeface="Calibri"/>
              <a:sym typeface="Calibri"/>
            </a:endParaRPr>
          </a:p>
        </p:txBody>
      </p:sp>
      <p:sp>
        <p:nvSpPr>
          <p:cNvPr id="261" name="Shape 261"/>
          <p:cNvSpPr txBox="1">
            <a:spLocks noGrp="1"/>
          </p:cNvSpPr>
          <p:nvPr>
            <p:ph type="body" idx="1"/>
          </p:nvPr>
        </p:nvSpPr>
        <p:spPr>
          <a:xfrm>
            <a:off x="785813" y="2055812"/>
            <a:ext cx="7107600" cy="4281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dirty="0">
                <a:solidFill>
                  <a:schemeClr val="dk1"/>
                </a:solidFill>
                <a:latin typeface="Calibri"/>
                <a:ea typeface="Calibri"/>
                <a:cs typeface="Calibri"/>
                <a:sym typeface="Calibri"/>
              </a:rPr>
              <a:t>Student learning </a:t>
            </a:r>
            <a:r>
              <a:rPr lang="en-US" sz="2800" b="1" i="0" u="none" strike="noStrike" cap="none" dirty="0">
                <a:solidFill>
                  <a:schemeClr val="dk1"/>
                </a:solidFill>
                <a:latin typeface="Calibri"/>
                <a:ea typeface="Calibri"/>
                <a:cs typeface="Calibri"/>
                <a:sym typeface="Calibri"/>
              </a:rPr>
              <a:t>CAN</a:t>
            </a:r>
            <a:r>
              <a:rPr lang="en-US" sz="2800" b="0" i="0" u="none" strike="noStrike" cap="none" dirty="0">
                <a:solidFill>
                  <a:schemeClr val="dk1"/>
                </a:solidFill>
                <a:latin typeface="Calibri"/>
                <a:ea typeface="Calibri"/>
                <a:cs typeface="Calibri"/>
                <a:sym typeface="Calibri"/>
              </a:rPr>
              <a:t> improve if effective study strategies are taught explicitly.</a:t>
            </a:r>
            <a:endParaRPr dirty="0"/>
          </a:p>
          <a:p>
            <a:pPr marL="0" marR="0" lvl="0" indent="0" algn="l" rtl="0">
              <a:lnSpc>
                <a:spcPct val="90000"/>
              </a:lnSpc>
              <a:spcBef>
                <a:spcPts val="1000"/>
              </a:spcBef>
              <a:spcAft>
                <a:spcPts val="0"/>
              </a:spcAft>
              <a:buClr>
                <a:schemeClr val="dk1"/>
              </a:buClr>
              <a:buSzPts val="2800"/>
              <a:buFont typeface="Arial"/>
              <a:buNone/>
            </a:pPr>
            <a:r>
              <a:rPr lang="en-US" sz="2800" b="0" i="0" u="none" strike="noStrike" cap="none" dirty="0">
                <a:solidFill>
                  <a:schemeClr val="dk1"/>
                </a:solidFill>
                <a:latin typeface="Calibri"/>
                <a:ea typeface="Calibri"/>
                <a:cs typeface="Calibri"/>
                <a:sym typeface="Calibri"/>
              </a:rPr>
              <a:t>Four main ideas for more effective studying:</a:t>
            </a:r>
            <a:endParaRPr dirty="0"/>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Minimize distractions.</a:t>
            </a:r>
            <a:endParaRPr dirty="0"/>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Develop metacognition.</a:t>
            </a:r>
            <a:endParaRPr dirty="0"/>
          </a:p>
          <a:p>
            <a:pPr marL="685800" marR="0" lvl="1" indent="-228600" algn="l" rtl="0">
              <a:lnSpc>
                <a:spcPct val="90000"/>
              </a:lnSpc>
              <a:spcBef>
                <a:spcPts val="50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Practice retrieval and application.</a:t>
            </a:r>
            <a:endParaRPr dirty="0"/>
          </a:p>
          <a:p>
            <a:pPr marL="685800" marR="0" lvl="1" indent="-228600" algn="l" rtl="0">
              <a:lnSpc>
                <a:spcPct val="90000"/>
              </a:lnSpc>
              <a:spcBef>
                <a:spcPts val="500"/>
              </a:spcBef>
              <a:spcAft>
                <a:spcPts val="0"/>
              </a:spcAft>
              <a:buClr>
                <a:srgbClr val="00B050"/>
              </a:buClr>
              <a:buSzPts val="2400"/>
              <a:buFont typeface="Arial"/>
              <a:buChar char="•"/>
            </a:pPr>
            <a:r>
              <a:rPr lang="en-US" sz="2400" b="1" i="0" u="none" strike="noStrike" cap="none" dirty="0">
                <a:solidFill>
                  <a:srgbClr val="00B050"/>
                </a:solidFill>
                <a:latin typeface="Calibri"/>
                <a:ea typeface="Calibri"/>
                <a:cs typeface="Calibri"/>
                <a:sym typeface="Calibri"/>
              </a:rPr>
              <a:t>Achieve deep processing.</a:t>
            </a:r>
            <a:endParaRPr dirty="0"/>
          </a:p>
          <a:p>
            <a:pPr marL="457200" marR="0" lvl="1" indent="0" algn="l" rtl="0">
              <a:lnSpc>
                <a:spcPct val="90000"/>
              </a:lnSpc>
              <a:spcBef>
                <a:spcPts val="500"/>
              </a:spcBef>
              <a:spcAft>
                <a:spcPts val="0"/>
              </a:spcAft>
              <a:buClr>
                <a:schemeClr val="dk1"/>
              </a:buClr>
              <a:buSzPts val="1600"/>
              <a:buFont typeface="Arial"/>
              <a:buNone/>
            </a:pPr>
            <a:r>
              <a:rPr lang="en-US" sz="1600" b="0" i="0" u="none" strike="noStrike" cap="none" dirty="0">
                <a:solidFill>
                  <a:schemeClr val="dk1"/>
                </a:solidFill>
                <a:latin typeface="Calibri"/>
                <a:ea typeface="Calibri"/>
                <a:cs typeface="Calibri"/>
                <a:sym typeface="Calibri"/>
              </a:rPr>
              <a:t>     (Craik, 2002;Chew 2010)</a:t>
            </a:r>
            <a:endParaRPr sz="1600" b="1" i="0" u="none" strike="noStrike" cap="none" dirty="0">
              <a:solidFill>
                <a:srgbClr val="FF0000"/>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b="0" i="0" u="none" strike="noStrike" cap="none" dirty="0">
              <a:solidFill>
                <a:schemeClr val="dk1"/>
              </a:solidFill>
              <a:latin typeface="Calibri"/>
              <a:ea typeface="Calibri"/>
              <a:cs typeface="Calibri"/>
              <a:sym typeface="Calibri"/>
            </a:endParaRPr>
          </a:p>
        </p:txBody>
      </p:sp>
      <p:pic>
        <p:nvPicPr>
          <p:cNvPr id="262" name="Shape 262"/>
          <p:cNvPicPr preferRelativeResize="0"/>
          <p:nvPr/>
        </p:nvPicPr>
        <p:blipFill rotWithShape="1">
          <a:blip r:embed="rId3">
            <a:alphaModFix/>
          </a:blip>
          <a:srcRect t="4897" r="11008"/>
          <a:stretch/>
        </p:blipFill>
        <p:spPr>
          <a:xfrm>
            <a:off x="7997600" y="0"/>
            <a:ext cx="4194400" cy="6858000"/>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t="-3999" b="-3999"/>
          </a:stretch>
        </a:blipFill>
        <a:effectLst/>
      </p:bgPr>
    </p:bg>
    <p:spTree>
      <p:nvGrpSpPr>
        <p:cNvPr id="1" name="Shape 266"/>
        <p:cNvGrpSpPr/>
        <p:nvPr/>
      </p:nvGrpSpPr>
      <p:grpSpPr>
        <a:xfrm>
          <a:off x="0" y="0"/>
          <a:ext cx="0" cy="0"/>
          <a:chOff x="0" y="0"/>
          <a:chExt cx="0" cy="0"/>
        </a:xfrm>
      </p:grpSpPr>
      <p:sp>
        <p:nvSpPr>
          <p:cNvPr id="267" name="Shape 267"/>
          <p:cNvSpPr txBox="1"/>
          <p:nvPr/>
        </p:nvSpPr>
        <p:spPr>
          <a:xfrm>
            <a:off x="696686" y="899886"/>
            <a:ext cx="2148300" cy="584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i="0" u="none" strike="noStrike" cap="none">
                <a:solidFill>
                  <a:schemeClr val="lt1"/>
                </a:solidFill>
                <a:latin typeface="Calibri"/>
                <a:ea typeface="Calibri"/>
                <a:cs typeface="Calibri"/>
                <a:sym typeface="Calibri"/>
              </a:rPr>
              <a:t>Elaboration</a:t>
            </a:r>
            <a:endParaRPr sz="1800" b="1">
              <a:solidFill>
                <a:schemeClr val="lt1"/>
              </a:solidFill>
              <a:latin typeface="Calibri"/>
              <a:ea typeface="Calibri"/>
              <a:cs typeface="Calibri"/>
              <a:sym typeface="Calibri"/>
            </a:endParaRPr>
          </a:p>
        </p:txBody>
      </p:sp>
      <p:sp>
        <p:nvSpPr>
          <p:cNvPr id="268" name="Shape 268"/>
          <p:cNvSpPr txBox="1"/>
          <p:nvPr/>
        </p:nvSpPr>
        <p:spPr>
          <a:xfrm>
            <a:off x="593817" y="3323510"/>
            <a:ext cx="2098800" cy="46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Distinctiveness</a:t>
            </a:r>
            <a:endParaRPr sz="1400" b="1">
              <a:solidFill>
                <a:schemeClr val="lt1"/>
              </a:solidFill>
              <a:latin typeface="Calibri"/>
              <a:ea typeface="Calibri"/>
              <a:cs typeface="Calibri"/>
              <a:sym typeface="Calibri"/>
            </a:endParaRPr>
          </a:p>
        </p:txBody>
      </p:sp>
      <p:sp>
        <p:nvSpPr>
          <p:cNvPr id="269" name="Shape 269"/>
          <p:cNvSpPr txBox="1"/>
          <p:nvPr/>
        </p:nvSpPr>
        <p:spPr>
          <a:xfrm>
            <a:off x="1502229" y="5331636"/>
            <a:ext cx="1650900" cy="584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a:solidFill>
                  <a:schemeClr val="lt1"/>
                </a:solidFill>
                <a:latin typeface="Calibri"/>
                <a:ea typeface="Calibri"/>
                <a:cs typeface="Calibri"/>
                <a:sym typeface="Calibri"/>
              </a:rPr>
              <a:t>Personal</a:t>
            </a:r>
            <a:endParaRPr sz="1800" b="1">
              <a:solidFill>
                <a:schemeClr val="lt1"/>
              </a:solidFill>
              <a:latin typeface="Calibri"/>
              <a:ea typeface="Calibri"/>
              <a:cs typeface="Calibri"/>
              <a:sym typeface="Calibri"/>
            </a:endParaRPr>
          </a:p>
        </p:txBody>
      </p:sp>
      <p:sp>
        <p:nvSpPr>
          <p:cNvPr id="270" name="Shape 270"/>
          <p:cNvSpPr txBox="1"/>
          <p:nvPr/>
        </p:nvSpPr>
        <p:spPr>
          <a:xfrm>
            <a:off x="9586673" y="653675"/>
            <a:ext cx="1934400" cy="1077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a:solidFill>
                  <a:schemeClr val="lt1"/>
                </a:solidFill>
                <a:latin typeface="Calibri"/>
                <a:ea typeface="Calibri"/>
                <a:cs typeface="Calibri"/>
                <a:sym typeface="Calibri"/>
              </a:rPr>
              <a:t>Practice </a:t>
            </a:r>
            <a:endParaRPr/>
          </a:p>
          <a:p>
            <a:pPr marL="0" marR="0" lvl="0" indent="0" algn="l" rtl="0">
              <a:spcBef>
                <a:spcPts val="0"/>
              </a:spcBef>
              <a:spcAft>
                <a:spcPts val="0"/>
              </a:spcAft>
              <a:buNone/>
            </a:pPr>
            <a:r>
              <a:rPr lang="en-US" sz="3200" b="1">
                <a:solidFill>
                  <a:schemeClr val="lt1"/>
                </a:solidFill>
                <a:latin typeface="Calibri"/>
                <a:ea typeface="Calibri"/>
                <a:cs typeface="Calibri"/>
                <a:sym typeface="Calibri"/>
              </a:rPr>
              <a:t>Retrieval</a:t>
            </a:r>
            <a:endParaRPr sz="1800" b="1">
              <a:solidFill>
                <a:schemeClr val="lt1"/>
              </a:solidFill>
              <a:latin typeface="Calibri"/>
              <a:ea typeface="Calibri"/>
              <a:cs typeface="Calibri"/>
              <a:sym typeface="Calibri"/>
            </a:endParaRPr>
          </a:p>
        </p:txBody>
      </p:sp>
      <p:sp>
        <p:nvSpPr>
          <p:cNvPr id="271" name="Shape 271"/>
          <p:cNvSpPr txBox="1"/>
          <p:nvPr/>
        </p:nvSpPr>
        <p:spPr>
          <a:xfrm>
            <a:off x="9586686" y="3261955"/>
            <a:ext cx="2122200" cy="52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a:solidFill>
                  <a:schemeClr val="lt1"/>
                </a:solidFill>
                <a:latin typeface="Calibri"/>
                <a:ea typeface="Calibri"/>
                <a:cs typeface="Calibri"/>
                <a:sym typeface="Calibri"/>
              </a:rPr>
              <a:t>Automaticity</a:t>
            </a:r>
            <a:endParaRPr sz="1600" b="1">
              <a:solidFill>
                <a:schemeClr val="lt1"/>
              </a:solidFill>
              <a:latin typeface="Calibri"/>
              <a:ea typeface="Calibri"/>
              <a:cs typeface="Calibri"/>
              <a:sym typeface="Calibri"/>
            </a:endParaRPr>
          </a:p>
        </p:txBody>
      </p:sp>
      <p:sp>
        <p:nvSpPr>
          <p:cNvPr id="272" name="Shape 272"/>
          <p:cNvSpPr txBox="1"/>
          <p:nvPr/>
        </p:nvSpPr>
        <p:spPr>
          <a:xfrm>
            <a:off x="8801014" y="5442859"/>
            <a:ext cx="2394600" cy="584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a:solidFill>
                  <a:schemeClr val="lt1"/>
                </a:solidFill>
                <a:latin typeface="Calibri"/>
                <a:ea typeface="Calibri"/>
                <a:cs typeface="Calibri"/>
                <a:sym typeface="Calibri"/>
              </a:rPr>
              <a:t>Overlearning</a:t>
            </a:r>
            <a:endParaRPr sz="1800" b="1">
              <a:solidFill>
                <a:schemeClr val="lt1"/>
              </a:solidFill>
              <a:latin typeface="Calibri"/>
              <a:ea typeface="Calibri"/>
              <a:cs typeface="Calibri"/>
              <a:sym typeface="Calibri"/>
            </a:endParaRPr>
          </a:p>
        </p:txBody>
      </p:sp>
      <p:sp>
        <p:nvSpPr>
          <p:cNvPr id="273" name="Shape 273"/>
          <p:cNvSpPr txBox="1"/>
          <p:nvPr/>
        </p:nvSpPr>
        <p:spPr>
          <a:xfrm>
            <a:off x="4328886" y="653664"/>
            <a:ext cx="4012200" cy="769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400" b="1">
                <a:solidFill>
                  <a:srgbClr val="00B050"/>
                </a:solidFill>
                <a:latin typeface="Calibri"/>
                <a:ea typeface="Calibri"/>
                <a:cs typeface="Calibri"/>
                <a:sym typeface="Calibri"/>
              </a:rPr>
              <a:t>Deep Processing</a:t>
            </a:r>
            <a:endParaRPr sz="2800" b="1">
              <a:solidFill>
                <a:srgbClr val="00B050"/>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xfrm>
            <a:off x="838200" y="365126"/>
            <a:ext cx="2209800" cy="804108"/>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Our Plan</a:t>
            </a:r>
            <a:endParaRPr sz="4400" b="1" i="0" u="none" strike="noStrike" cap="none">
              <a:solidFill>
                <a:schemeClr val="lt1"/>
              </a:solidFill>
              <a:latin typeface="Calibri"/>
              <a:ea typeface="Calibri"/>
              <a:cs typeface="Calibri"/>
              <a:sym typeface="Calibri"/>
            </a:endParaRPr>
          </a:p>
        </p:txBody>
      </p:sp>
      <p:sp>
        <p:nvSpPr>
          <p:cNvPr id="279" name="Shape 279"/>
          <p:cNvSpPr txBox="1">
            <a:spLocks noGrp="1"/>
          </p:cNvSpPr>
          <p:nvPr>
            <p:ph type="body" idx="1"/>
          </p:nvPr>
        </p:nvSpPr>
        <p:spPr>
          <a:xfrm>
            <a:off x="838200" y="1345474"/>
            <a:ext cx="10869118" cy="4872446"/>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Use evidenced-based practices to build students’ metacognitive skills.</a:t>
            </a:r>
            <a:endParaRPr dirty="0"/>
          </a:p>
          <a:p>
            <a:pPr marL="228600" marR="0" lvl="0" indent="-228600" algn="l" rtl="0">
              <a:lnSpc>
                <a:spcPct val="90000"/>
              </a:lnSpc>
              <a:spcBef>
                <a:spcPts val="100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Develop a Study Strategy Intervention Program consisting of metacognitive training where students will:</a:t>
            </a:r>
            <a:endParaRPr dirty="0"/>
          </a:p>
          <a:p>
            <a:pPr marL="685800" marR="0" lvl="1" indent="-228600" algn="l" rtl="0">
              <a:lnSpc>
                <a:spcPct val="90000"/>
              </a:lnSpc>
              <a:spcBef>
                <a:spcPts val="500"/>
              </a:spcBef>
              <a:spcAft>
                <a:spcPts val="0"/>
              </a:spcAft>
              <a:buClr>
                <a:schemeClr val="dk1"/>
              </a:buClr>
              <a:buSzPts val="2400"/>
              <a:buFont typeface="Arial"/>
              <a:buNone/>
            </a:pPr>
            <a:r>
              <a:rPr lang="en-US" sz="2400" b="0" i="0" u="none" strike="noStrike" cap="none" dirty="0">
                <a:solidFill>
                  <a:schemeClr val="dk1"/>
                </a:solidFill>
                <a:latin typeface="Calibri"/>
                <a:ea typeface="Calibri"/>
                <a:cs typeface="Calibri"/>
                <a:sym typeface="Calibri"/>
              </a:rPr>
              <a:t>1.  View Video Tutorials on How to Study by Dr. </a:t>
            </a:r>
            <a:r>
              <a:rPr lang="en-US" sz="2400" b="0" i="0" u="none" strike="noStrike" cap="none" dirty="0" smtClean="0">
                <a:solidFill>
                  <a:schemeClr val="dk1"/>
                </a:solidFill>
                <a:latin typeface="Calibri"/>
                <a:ea typeface="Calibri"/>
                <a:cs typeface="Calibri"/>
                <a:sym typeface="Calibri"/>
              </a:rPr>
              <a:t>Stephen </a:t>
            </a:r>
            <a:r>
              <a:rPr lang="en-US" sz="2400" b="0" i="0" u="none" strike="noStrike" cap="none" dirty="0">
                <a:solidFill>
                  <a:schemeClr val="dk1"/>
                </a:solidFill>
                <a:latin typeface="Calibri"/>
                <a:ea typeface="Calibri"/>
                <a:cs typeface="Calibri"/>
                <a:sym typeface="Calibri"/>
              </a:rPr>
              <a:t>Chew</a:t>
            </a:r>
            <a:r>
              <a:rPr lang="en-US" dirty="0"/>
              <a:t>.</a:t>
            </a:r>
            <a:endParaRPr dirty="0"/>
          </a:p>
          <a:p>
            <a:pPr marL="1143000" marR="0" lvl="2" indent="-228600" algn="l" rtl="0">
              <a:lnSpc>
                <a:spcPct val="90000"/>
              </a:lnSpc>
              <a:spcBef>
                <a:spcPts val="500"/>
              </a:spcBef>
              <a:spcAft>
                <a:spcPts val="0"/>
              </a:spcAft>
              <a:buClr>
                <a:schemeClr val="dk1"/>
              </a:buClr>
              <a:buSzPts val="2000"/>
              <a:buFont typeface="Arial"/>
              <a:buChar char="•"/>
            </a:pPr>
            <a:r>
              <a:rPr lang="en-US" sz="2000" b="0" i="0" u="none" strike="noStrike" cap="none" dirty="0">
                <a:solidFill>
                  <a:schemeClr val="dk1"/>
                </a:solidFill>
                <a:latin typeface="Calibri"/>
                <a:ea typeface="Calibri"/>
                <a:cs typeface="Calibri"/>
                <a:sym typeface="Calibri"/>
              </a:rPr>
              <a:t>Introduces students to strategies to enhance deep processing skills</a:t>
            </a:r>
            <a:r>
              <a:rPr lang="en-US" sz="2000" b="0" i="0" u="none" strike="noStrike" cap="none" dirty="0" smtClean="0">
                <a:solidFill>
                  <a:schemeClr val="dk1"/>
                </a:solidFill>
                <a:latin typeface="Calibri"/>
                <a:ea typeface="Calibri"/>
                <a:cs typeface="Calibri"/>
                <a:sym typeface="Calibri"/>
              </a:rPr>
              <a:t>.</a:t>
            </a:r>
            <a:endParaRPr dirty="0"/>
          </a:p>
          <a:p>
            <a:pPr marL="685800" marR="0" lvl="1" indent="-228600" algn="l" rtl="0">
              <a:lnSpc>
                <a:spcPct val="90000"/>
              </a:lnSpc>
              <a:spcBef>
                <a:spcPts val="500"/>
              </a:spcBef>
              <a:spcAft>
                <a:spcPts val="0"/>
              </a:spcAft>
              <a:buClr>
                <a:schemeClr val="dk1"/>
              </a:buClr>
              <a:buSzPts val="2400"/>
              <a:buFont typeface="Arial"/>
              <a:buNone/>
            </a:pPr>
            <a:r>
              <a:rPr lang="en-US" sz="2400" b="0" i="0" u="none" strike="noStrike" cap="none" dirty="0">
                <a:solidFill>
                  <a:schemeClr val="dk1"/>
                </a:solidFill>
                <a:latin typeface="Calibri"/>
                <a:ea typeface="Calibri"/>
                <a:cs typeface="Calibri"/>
                <a:sym typeface="Calibri"/>
              </a:rPr>
              <a:t>2. Complete a series of 4 online surveys where students:</a:t>
            </a:r>
            <a:endParaRPr dirty="0"/>
          </a:p>
          <a:p>
            <a:pPr marL="1143000" marR="0" lvl="2" indent="-228600" algn="l" rtl="0">
              <a:lnSpc>
                <a:spcPct val="90000"/>
              </a:lnSpc>
              <a:spcBef>
                <a:spcPts val="500"/>
              </a:spcBef>
              <a:spcAft>
                <a:spcPts val="0"/>
              </a:spcAft>
              <a:buClr>
                <a:schemeClr val="dk1"/>
              </a:buClr>
              <a:buSzPts val="2000"/>
              <a:buFont typeface="Arial"/>
              <a:buChar char="•"/>
            </a:pPr>
            <a:r>
              <a:rPr lang="en-US" sz="2000" b="0" i="0" u="none" strike="noStrike" cap="none" dirty="0">
                <a:solidFill>
                  <a:schemeClr val="dk1"/>
                </a:solidFill>
                <a:latin typeface="Calibri"/>
                <a:ea typeface="Calibri"/>
                <a:cs typeface="Calibri"/>
                <a:sym typeface="Calibri"/>
              </a:rPr>
              <a:t>Reflect on their study skills. </a:t>
            </a:r>
            <a:endParaRPr dirty="0"/>
          </a:p>
          <a:p>
            <a:pPr marL="1143000" marR="0" lvl="2" indent="-228600" algn="l" rtl="0">
              <a:lnSpc>
                <a:spcPct val="90000"/>
              </a:lnSpc>
              <a:spcBef>
                <a:spcPts val="500"/>
              </a:spcBef>
              <a:spcAft>
                <a:spcPts val="0"/>
              </a:spcAft>
              <a:buClr>
                <a:schemeClr val="dk1"/>
              </a:buClr>
              <a:buSzPts val="2000"/>
              <a:buFont typeface="Arial"/>
              <a:buChar char="•"/>
            </a:pPr>
            <a:r>
              <a:rPr lang="en-US" sz="2000" b="0" i="0" u="none" strike="noStrike" cap="none" dirty="0">
                <a:solidFill>
                  <a:schemeClr val="dk1"/>
                </a:solidFill>
                <a:latin typeface="Calibri"/>
                <a:ea typeface="Calibri"/>
                <a:cs typeface="Calibri"/>
                <a:sym typeface="Calibri"/>
              </a:rPr>
              <a:t>Examine the misalignment between their perceived </a:t>
            </a:r>
            <a:endParaRPr dirty="0"/>
          </a:p>
          <a:p>
            <a:pPr marL="1143000" marR="0" lvl="2" indent="-228600" algn="l" rtl="0">
              <a:lnSpc>
                <a:spcPct val="90000"/>
              </a:lnSpc>
              <a:spcBef>
                <a:spcPts val="500"/>
              </a:spcBef>
              <a:spcAft>
                <a:spcPts val="0"/>
              </a:spcAft>
              <a:buClr>
                <a:schemeClr val="dk1"/>
              </a:buClr>
              <a:buSzPts val="2000"/>
              <a:buFont typeface="Arial"/>
              <a:buNone/>
            </a:pPr>
            <a:r>
              <a:rPr lang="en-US" sz="2000" b="0" i="0" u="none" strike="noStrike" cap="none" dirty="0">
                <a:solidFill>
                  <a:schemeClr val="dk1"/>
                </a:solidFill>
                <a:latin typeface="Calibri"/>
                <a:ea typeface="Calibri"/>
                <a:cs typeface="Calibri"/>
                <a:sym typeface="Calibri"/>
              </a:rPr>
              <a:t>    understanding and their actual exam performance.</a:t>
            </a:r>
            <a:endParaRPr dirty="0"/>
          </a:p>
          <a:p>
            <a:pPr marL="228600" marR="0" lvl="0" indent="-228600" algn="l" rtl="0">
              <a:lnSpc>
                <a:spcPct val="90000"/>
              </a:lnSpc>
              <a:spcBef>
                <a:spcPts val="100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Obtain IRB Approval at each institution.</a:t>
            </a:r>
            <a:endParaRPr dirty="0"/>
          </a:p>
          <a:p>
            <a:pPr marL="228600" marR="0" lvl="0" indent="-50800" algn="l" rtl="0">
              <a:lnSpc>
                <a:spcPct val="90000"/>
              </a:lnSpc>
              <a:spcBef>
                <a:spcPts val="1000"/>
              </a:spcBef>
              <a:spcAft>
                <a:spcPts val="0"/>
              </a:spcAft>
              <a:buClr>
                <a:schemeClr val="dk1"/>
              </a:buClr>
              <a:buSzPts val="2800"/>
              <a:buFont typeface="Arial"/>
              <a:buNone/>
            </a:pPr>
            <a:endParaRPr sz="2800" b="0" i="0" u="none" strike="noStrike" cap="none" dirty="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2800" b="0" i="0" u="none" strike="noStrike" cap="none" dirty="0">
              <a:solidFill>
                <a:schemeClr val="dk1"/>
              </a:solidFill>
              <a:latin typeface="Calibri"/>
              <a:ea typeface="Calibri"/>
              <a:cs typeface="Calibri"/>
              <a:sym typeface="Calibri"/>
            </a:endParaRPr>
          </a:p>
        </p:txBody>
      </p:sp>
      <p:pic>
        <p:nvPicPr>
          <p:cNvPr id="280" name="Shape 280"/>
          <p:cNvPicPr preferRelativeResize="0"/>
          <p:nvPr/>
        </p:nvPicPr>
        <p:blipFill rotWithShape="1">
          <a:blip r:embed="rId3">
            <a:alphaModFix/>
          </a:blip>
          <a:srcRect t="27417"/>
          <a:stretch/>
        </p:blipFill>
        <p:spPr>
          <a:xfrm>
            <a:off x="9309869" y="2586445"/>
            <a:ext cx="2122556" cy="1319349"/>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pic>
        <p:nvPicPr>
          <p:cNvPr id="281" name="Shape 281" descr="Image result for qualtrics survey"/>
          <p:cNvPicPr preferRelativeResize="0"/>
          <p:nvPr/>
        </p:nvPicPr>
        <p:blipFill rotWithShape="1">
          <a:blip r:embed="rId4">
            <a:alphaModFix/>
          </a:blip>
          <a:srcRect/>
          <a:stretch/>
        </p:blipFill>
        <p:spPr>
          <a:xfrm>
            <a:off x="9226685" y="4420824"/>
            <a:ext cx="2205740" cy="791256"/>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632575" y="221176"/>
            <a:ext cx="4932900" cy="86280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959"/>
              <a:buFont typeface="Calibri"/>
              <a:buNone/>
            </a:pPr>
            <a:r>
              <a:rPr lang="en-US" sz="3959" b="1" i="0" u="none" strike="noStrike" cap="none">
                <a:solidFill>
                  <a:schemeClr val="lt1"/>
                </a:solidFill>
                <a:latin typeface="Calibri"/>
                <a:ea typeface="Calibri"/>
                <a:cs typeface="Calibri"/>
                <a:sym typeface="Calibri"/>
              </a:rPr>
              <a:t>Our Study Questions</a:t>
            </a:r>
            <a:endParaRPr sz="3959" b="1" i="0" u="none" strike="noStrike" cap="none">
              <a:solidFill>
                <a:schemeClr val="lt1"/>
              </a:solidFill>
              <a:latin typeface="Calibri"/>
              <a:ea typeface="Calibri"/>
              <a:cs typeface="Calibri"/>
              <a:sym typeface="Calibri"/>
            </a:endParaRPr>
          </a:p>
        </p:txBody>
      </p:sp>
      <p:sp>
        <p:nvSpPr>
          <p:cNvPr id="287" name="Shape 287"/>
          <p:cNvSpPr txBox="1">
            <a:spLocks noGrp="1"/>
          </p:cNvSpPr>
          <p:nvPr>
            <p:ph type="body" idx="1"/>
          </p:nvPr>
        </p:nvSpPr>
        <p:spPr>
          <a:xfrm>
            <a:off x="838200" y="1253400"/>
            <a:ext cx="10770000" cy="4351200"/>
          </a:xfrm>
          <a:prstGeom prst="rect">
            <a:avLst/>
          </a:prstGeom>
          <a:noFill/>
          <a:ln>
            <a:noFill/>
          </a:ln>
        </p:spPr>
        <p:txBody>
          <a:bodyPr spcFirstLastPara="1" wrap="square" lIns="91425" tIns="45700" rIns="91425" bIns="45700" anchor="t" anchorCtr="0">
            <a:noAutofit/>
          </a:bodyPr>
          <a:lstStyle/>
          <a:p>
            <a:pPr marL="514350" marR="0" lvl="0" indent="-514350" algn="l" rtl="0">
              <a:lnSpc>
                <a:spcPct val="90000"/>
              </a:lnSpc>
              <a:spcBef>
                <a:spcPts val="0"/>
              </a:spcBef>
              <a:spcAft>
                <a:spcPts val="0"/>
              </a:spcAft>
              <a:buClr>
                <a:schemeClr val="dk1"/>
              </a:buClr>
              <a:buSzPts val="2800"/>
              <a:buFont typeface="Calibri"/>
              <a:buAutoNum type="arabicPeriod"/>
            </a:pPr>
            <a:r>
              <a:rPr lang="en-US" sz="2800" b="0" i="0" u="none" strike="noStrike" cap="none" dirty="0">
                <a:solidFill>
                  <a:schemeClr val="dk1"/>
                </a:solidFill>
                <a:latin typeface="Calibri"/>
                <a:ea typeface="Calibri"/>
                <a:cs typeface="Calibri"/>
                <a:sym typeface="Calibri"/>
              </a:rPr>
              <a:t>Do students’ predictions of exam scores improve in accuracy over time with metacognitive training?</a:t>
            </a:r>
            <a:endParaRPr dirty="0"/>
          </a:p>
          <a:p>
            <a:pPr marL="914400" marR="0" lvl="1" indent="-457200" algn="l" rtl="0">
              <a:lnSpc>
                <a:spcPct val="90000"/>
              </a:lnSpc>
              <a:spcBef>
                <a:spcPts val="500"/>
              </a:spcBef>
              <a:spcAft>
                <a:spcPts val="0"/>
              </a:spcAft>
              <a:buClr>
                <a:schemeClr val="dk1"/>
              </a:buClr>
              <a:buSzPts val="2400"/>
              <a:buFont typeface="Arial"/>
              <a:buNone/>
            </a:pPr>
            <a:r>
              <a:rPr lang="en-US" sz="2400" b="0" i="0" u="none" strike="noStrike" cap="none" dirty="0">
                <a:solidFill>
                  <a:schemeClr val="dk1"/>
                </a:solidFill>
                <a:latin typeface="Calibri"/>
                <a:ea typeface="Calibri"/>
                <a:cs typeface="Calibri"/>
                <a:sym typeface="Calibri"/>
              </a:rPr>
              <a:t>	</a:t>
            </a:r>
            <a:r>
              <a:rPr lang="en-US" sz="2400" b="1" i="0" u="none" strike="noStrike" cap="none" dirty="0">
                <a:solidFill>
                  <a:srgbClr val="00B050"/>
                </a:solidFill>
                <a:sym typeface="Calibri"/>
              </a:rPr>
              <a:t>Prediction – distribution of metacognitive gaps will narrow after training.</a:t>
            </a:r>
            <a:endParaRPr dirty="0">
              <a:solidFill>
                <a:srgbClr val="00B050"/>
              </a:solidFill>
            </a:endParaRPr>
          </a:p>
          <a:p>
            <a:pPr marL="514350" marR="0" lvl="0" indent="-514350" algn="l" rtl="0">
              <a:lnSpc>
                <a:spcPct val="90000"/>
              </a:lnSpc>
              <a:spcBef>
                <a:spcPts val="1000"/>
              </a:spcBef>
              <a:spcAft>
                <a:spcPts val="0"/>
              </a:spcAft>
              <a:buClr>
                <a:schemeClr val="dk1"/>
              </a:buClr>
              <a:buSzPts val="2800"/>
              <a:buFont typeface="Calibri"/>
              <a:buAutoNum type="arabicPeriod"/>
            </a:pPr>
            <a:r>
              <a:rPr lang="en-US" sz="2800" b="0" i="0" u="none" strike="noStrike" cap="none" dirty="0">
                <a:solidFill>
                  <a:schemeClr val="dk1"/>
                </a:solidFill>
                <a:latin typeface="Calibri"/>
                <a:ea typeface="Calibri"/>
                <a:cs typeface="Calibri"/>
                <a:sym typeface="Calibri"/>
              </a:rPr>
              <a:t>Does student performance improve with metacognitive training?</a:t>
            </a:r>
            <a:endParaRPr dirty="0"/>
          </a:p>
          <a:p>
            <a:pPr marL="914400" marR="0" lvl="1" indent="-457200" algn="l" rtl="0">
              <a:lnSpc>
                <a:spcPct val="90000"/>
              </a:lnSpc>
              <a:spcBef>
                <a:spcPts val="500"/>
              </a:spcBef>
              <a:spcAft>
                <a:spcPts val="0"/>
              </a:spcAft>
              <a:buClr>
                <a:schemeClr val="dk1"/>
              </a:buClr>
              <a:buSzPts val="2400"/>
              <a:buFont typeface="Arial"/>
              <a:buNone/>
            </a:pPr>
            <a:r>
              <a:rPr lang="en-US" sz="2400" b="0" i="0" u="none" strike="noStrike" cap="none" dirty="0">
                <a:solidFill>
                  <a:schemeClr val="dk1"/>
                </a:solidFill>
                <a:latin typeface="Calibri"/>
                <a:ea typeface="Calibri"/>
                <a:cs typeface="Calibri"/>
                <a:sym typeface="Calibri"/>
              </a:rPr>
              <a:t>	</a:t>
            </a:r>
            <a:r>
              <a:rPr lang="en-US" sz="2400" b="1" i="0" u="none" strike="noStrike" cap="none" dirty="0">
                <a:solidFill>
                  <a:srgbClr val="00B050"/>
                </a:solidFill>
                <a:sym typeface="Calibri"/>
              </a:rPr>
              <a:t>Prediction – metacognitive training will result in a shift to a higher grade distribution.</a:t>
            </a:r>
            <a:endParaRPr dirty="0">
              <a:solidFill>
                <a:srgbClr val="00B050"/>
              </a:solidFill>
            </a:endParaRPr>
          </a:p>
          <a:p>
            <a:pPr marL="514350" marR="0" lvl="0" indent="-514350" algn="l" rtl="0">
              <a:lnSpc>
                <a:spcPct val="90000"/>
              </a:lnSpc>
              <a:spcBef>
                <a:spcPts val="1000"/>
              </a:spcBef>
              <a:spcAft>
                <a:spcPts val="0"/>
              </a:spcAft>
              <a:buClr>
                <a:schemeClr val="dk1"/>
              </a:buClr>
              <a:buSzPts val="2800"/>
              <a:buFont typeface="Calibri"/>
              <a:buAutoNum type="arabicPeriod"/>
            </a:pPr>
            <a:r>
              <a:rPr lang="en-US" sz="2800" b="0" i="0" u="none" strike="noStrike" cap="none" dirty="0">
                <a:solidFill>
                  <a:schemeClr val="dk1"/>
                </a:solidFill>
                <a:latin typeface="Calibri"/>
                <a:ea typeface="Calibri"/>
                <a:cs typeface="Calibri"/>
                <a:sym typeface="Calibri"/>
              </a:rPr>
              <a:t>Do student reflections indicate an improvement in metacognitive skills after metacognitive training?</a:t>
            </a:r>
            <a:endParaRPr sz="2800" b="0" i="0" u="none" strike="noStrike" cap="none" dirty="0">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None/>
            </a:pPr>
            <a:r>
              <a:rPr lang="en-US" sz="2400" b="1" dirty="0">
                <a:solidFill>
                  <a:srgbClr val="00B050"/>
                </a:solidFill>
              </a:rPr>
              <a:t>Prediction – Student comments will reveal a perceived shift toward </a:t>
            </a:r>
            <a:endParaRPr sz="2400" b="1" dirty="0">
              <a:solidFill>
                <a:srgbClr val="00B050"/>
              </a:solidFill>
            </a:endParaRPr>
          </a:p>
          <a:p>
            <a:pPr marL="457200" marR="0" lvl="0" indent="457200" algn="l" rtl="0">
              <a:lnSpc>
                <a:spcPct val="100000"/>
              </a:lnSpc>
              <a:spcBef>
                <a:spcPts val="0"/>
              </a:spcBef>
              <a:spcAft>
                <a:spcPts val="0"/>
              </a:spcAft>
              <a:buNone/>
            </a:pPr>
            <a:r>
              <a:rPr lang="en-US" sz="2400" b="1" dirty="0">
                <a:solidFill>
                  <a:srgbClr val="00B050"/>
                </a:solidFill>
              </a:rPr>
              <a:t>metacognitive awareness.  </a:t>
            </a:r>
            <a:endParaRPr sz="2400" b="1" dirty="0">
              <a:solidFill>
                <a:srgbClr val="00B050"/>
              </a:solidFill>
            </a:endParaRPr>
          </a:p>
          <a:p>
            <a:pPr marL="514350" marR="0" lvl="0" indent="-514350" algn="l" rtl="0">
              <a:lnSpc>
                <a:spcPct val="90000"/>
              </a:lnSpc>
              <a:spcBef>
                <a:spcPts val="0"/>
              </a:spcBef>
              <a:spcAft>
                <a:spcPts val="0"/>
              </a:spcAft>
              <a:buClr>
                <a:schemeClr val="dk1"/>
              </a:buClr>
              <a:buSzPts val="2800"/>
              <a:buFont typeface="+mj-lt"/>
              <a:buAutoNum type="arabicPeriod" startAt="4"/>
            </a:pPr>
            <a:r>
              <a:rPr lang="en-US" sz="2800" b="0" i="0" u="none" strike="noStrike" cap="none" dirty="0">
                <a:solidFill>
                  <a:schemeClr val="dk1"/>
                </a:solidFill>
                <a:latin typeface="Calibri"/>
                <a:ea typeface="Calibri"/>
                <a:cs typeface="Calibri"/>
                <a:sym typeface="Calibri"/>
              </a:rPr>
              <a:t>Do students perceive a value in receiving metacognitive training?</a:t>
            </a:r>
            <a:endParaRPr sz="2800" b="0"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r>
              <a:rPr lang="en-US" dirty="0"/>
              <a:t>	</a:t>
            </a:r>
            <a:r>
              <a:rPr lang="en-US" sz="2400" b="1" dirty="0" smtClean="0">
                <a:solidFill>
                  <a:srgbClr val="00B050"/>
                </a:solidFill>
              </a:rPr>
              <a:t>Prediction- </a:t>
            </a:r>
            <a:r>
              <a:rPr lang="en-US" sz="2400" b="1" dirty="0">
                <a:solidFill>
                  <a:srgbClr val="00B050"/>
                </a:solidFill>
              </a:rPr>
              <a:t>Student comments will reflect favorably on the intervention.</a:t>
            </a:r>
            <a:endParaRPr sz="2400" b="1" dirty="0">
              <a:solidFill>
                <a:srgbClr val="00B05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descr="Image result for university of florida"/>
          <p:cNvSpPr/>
          <p:nvPr/>
        </p:nvSpPr>
        <p:spPr>
          <a:xfrm>
            <a:off x="155583" y="-136525"/>
            <a:ext cx="296863" cy="2968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3" name="Shape 293" descr="Image result for university of florida"/>
          <p:cNvSpPr/>
          <p:nvPr/>
        </p:nvSpPr>
        <p:spPr>
          <a:xfrm>
            <a:off x="155583" y="-136525"/>
            <a:ext cx="296863" cy="2968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4" name="Shape 294" descr="Image result for university of florida"/>
          <p:cNvSpPr/>
          <p:nvPr/>
        </p:nvSpPr>
        <p:spPr>
          <a:xfrm>
            <a:off x="155583" y="-136525"/>
            <a:ext cx="296863" cy="2968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5" name="Shape 295" descr="Image result for university of florida"/>
          <p:cNvSpPr/>
          <p:nvPr/>
        </p:nvSpPr>
        <p:spPr>
          <a:xfrm>
            <a:off x="155583" y="-136525"/>
            <a:ext cx="296863" cy="2968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96" name="Shape 296"/>
          <p:cNvPicPr preferRelativeResize="0"/>
          <p:nvPr/>
        </p:nvPicPr>
        <p:blipFill>
          <a:blip r:embed="rId3">
            <a:alphaModFix/>
          </a:blip>
          <a:stretch>
            <a:fillRect/>
          </a:stretch>
        </p:blipFill>
        <p:spPr>
          <a:xfrm>
            <a:off x="1109375" y="156373"/>
            <a:ext cx="10392039" cy="6697650"/>
          </a:xfrm>
          <a:prstGeom prst="rect">
            <a:avLst/>
          </a:prstGeom>
          <a:noFill/>
          <a:ln>
            <a:noFill/>
          </a:ln>
        </p:spPr>
      </p:pic>
      <p:sp>
        <p:nvSpPr>
          <p:cNvPr id="297" name="Shape 297"/>
          <p:cNvSpPr txBox="1">
            <a:spLocks noGrp="1"/>
          </p:cNvSpPr>
          <p:nvPr>
            <p:ph type="title"/>
          </p:nvPr>
        </p:nvSpPr>
        <p:spPr>
          <a:xfrm>
            <a:off x="313509" y="235132"/>
            <a:ext cx="5839099" cy="888274"/>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1" i="0" u="none" strike="noStrike" cap="none">
                <a:solidFill>
                  <a:schemeClr val="lt1"/>
                </a:solidFill>
                <a:latin typeface="Calibri"/>
                <a:ea typeface="Calibri"/>
                <a:cs typeface="Calibri"/>
                <a:sym typeface="Calibri"/>
              </a:rPr>
              <a:t>Our Study Populations</a:t>
            </a:r>
            <a:endParaRPr sz="4400" b="1" i="0" u="none" strike="noStrike" cap="none">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Shape 302"/>
          <p:cNvPicPr preferRelativeResize="0"/>
          <p:nvPr/>
        </p:nvPicPr>
        <p:blipFill rotWithShape="1">
          <a:blip r:embed="rId3">
            <a:alphaModFix/>
          </a:blip>
          <a:srcRect/>
          <a:stretch/>
        </p:blipFill>
        <p:spPr>
          <a:xfrm>
            <a:off x="322623" y="1115883"/>
            <a:ext cx="2122556" cy="1817721"/>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03" name="Shape 303"/>
          <p:cNvSpPr txBox="1"/>
          <p:nvPr/>
        </p:nvSpPr>
        <p:spPr>
          <a:xfrm>
            <a:off x="257308" y="531108"/>
            <a:ext cx="2188029"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a:solidFill>
                  <a:schemeClr val="dk1"/>
                </a:solidFill>
                <a:latin typeface="Calibri"/>
                <a:ea typeface="Calibri"/>
                <a:cs typeface="Calibri"/>
                <a:sym typeface="Calibri"/>
              </a:rPr>
              <a:t>Survey 1</a:t>
            </a:r>
            <a:endParaRPr sz="3200" b="1">
              <a:solidFill>
                <a:schemeClr val="dk1"/>
              </a:solidFill>
              <a:latin typeface="Calibri"/>
              <a:ea typeface="Calibri"/>
              <a:cs typeface="Calibri"/>
              <a:sym typeface="Calibri"/>
            </a:endParaRPr>
          </a:p>
        </p:txBody>
      </p:sp>
      <p:sp>
        <p:nvSpPr>
          <p:cNvPr id="304" name="Shape 304"/>
          <p:cNvSpPr txBox="1"/>
          <p:nvPr/>
        </p:nvSpPr>
        <p:spPr>
          <a:xfrm>
            <a:off x="257311" y="3162209"/>
            <a:ext cx="2400300" cy="286232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Dr. Stephen Chew:</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Introduces </a:t>
            </a:r>
            <a:r>
              <a:rPr lang="en-US" sz="1800" u="sng">
                <a:solidFill>
                  <a:schemeClr val="dk1"/>
                </a:solidFill>
                <a:latin typeface="Calibri"/>
                <a:ea typeface="Calibri"/>
                <a:cs typeface="Calibri"/>
                <a:sym typeface="Calibri"/>
              </a:rPr>
              <a:t>misconceptions</a:t>
            </a:r>
            <a:r>
              <a:rPr lang="en-US" sz="1800">
                <a:solidFill>
                  <a:schemeClr val="dk1"/>
                </a:solidFill>
                <a:latin typeface="Calibri"/>
                <a:ea typeface="Calibri"/>
                <a:cs typeface="Calibri"/>
                <a:sym typeface="Calibri"/>
              </a:rPr>
              <a:t> about studying</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Encourages appropriate studying</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Asks students to try at least </a:t>
            </a:r>
            <a:r>
              <a:rPr lang="en-US" sz="1800" u="sng">
                <a:solidFill>
                  <a:schemeClr val="dk1"/>
                </a:solidFill>
                <a:latin typeface="Calibri"/>
                <a:ea typeface="Calibri"/>
                <a:cs typeface="Calibri"/>
                <a:sym typeface="Calibri"/>
              </a:rPr>
              <a:t>two</a:t>
            </a:r>
            <a:r>
              <a:rPr lang="en-US" sz="1800">
                <a:solidFill>
                  <a:schemeClr val="dk1"/>
                </a:solidFill>
                <a:latin typeface="Calibri"/>
                <a:ea typeface="Calibri"/>
                <a:cs typeface="Calibri"/>
                <a:sym typeface="Calibri"/>
              </a:rPr>
              <a:t> new strategies</a:t>
            </a:r>
            <a:endParaRPr sz="1800">
              <a:solidFill>
                <a:schemeClr val="dk1"/>
              </a:solidFill>
              <a:latin typeface="Calibri"/>
              <a:ea typeface="Calibri"/>
              <a:cs typeface="Calibri"/>
              <a:sym typeface="Calibri"/>
            </a:endParaRPr>
          </a:p>
        </p:txBody>
      </p:sp>
      <p:sp>
        <p:nvSpPr>
          <p:cNvPr id="305" name="Shape 305"/>
          <p:cNvSpPr/>
          <p:nvPr/>
        </p:nvSpPr>
        <p:spPr>
          <a:xfrm>
            <a:off x="2641437" y="1632428"/>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Shape 306"/>
          <p:cNvSpPr txBox="1"/>
          <p:nvPr/>
        </p:nvSpPr>
        <p:spPr>
          <a:xfrm>
            <a:off x="3456353" y="1648057"/>
            <a:ext cx="1453243" cy="52322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1">
                <a:solidFill>
                  <a:schemeClr val="lt1"/>
                </a:solidFill>
                <a:latin typeface="Calibri"/>
                <a:ea typeface="Calibri"/>
                <a:cs typeface="Calibri"/>
                <a:sym typeface="Calibri"/>
              </a:rPr>
              <a:t>Exam 1</a:t>
            </a:r>
            <a:endParaRPr sz="2800" b="1">
              <a:solidFill>
                <a:schemeClr val="lt1"/>
              </a:solidFill>
              <a:latin typeface="Calibri"/>
              <a:ea typeface="Calibri"/>
              <a:cs typeface="Calibri"/>
              <a:sym typeface="Calibri"/>
            </a:endParaRPr>
          </a:p>
        </p:txBody>
      </p:sp>
      <p:sp>
        <p:nvSpPr>
          <p:cNvPr id="307" name="Shape 307"/>
          <p:cNvSpPr txBox="1"/>
          <p:nvPr/>
        </p:nvSpPr>
        <p:spPr>
          <a:xfrm>
            <a:off x="3198993" y="2368740"/>
            <a:ext cx="1967783" cy="369332"/>
          </a:xfrm>
          <a:prstGeom prst="rect">
            <a:avLst/>
          </a:prstGeom>
          <a:gradFill>
            <a:gsLst>
              <a:gs pos="0">
                <a:srgbClr val="FFC647"/>
              </a:gs>
              <a:gs pos="50000">
                <a:srgbClr val="FFC600"/>
              </a:gs>
              <a:gs pos="100000">
                <a:srgbClr val="E3B400"/>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Predict your Score!</a:t>
            </a:r>
            <a:endParaRPr sz="1800">
              <a:solidFill>
                <a:schemeClr val="lt1"/>
              </a:solidFill>
              <a:latin typeface="Calibri"/>
              <a:ea typeface="Calibri"/>
              <a:cs typeface="Calibri"/>
              <a:sym typeface="Calibri"/>
            </a:endParaRPr>
          </a:p>
        </p:txBody>
      </p:sp>
      <p:sp>
        <p:nvSpPr>
          <p:cNvPr id="308" name="Shape 308"/>
          <p:cNvSpPr txBox="1"/>
          <p:nvPr/>
        </p:nvSpPr>
        <p:spPr>
          <a:xfrm>
            <a:off x="3211586" y="3435540"/>
            <a:ext cx="2040815" cy="369332"/>
          </a:xfrm>
          <a:prstGeom prst="rect">
            <a:avLst/>
          </a:prstGeom>
          <a:gradFill>
            <a:gsLst>
              <a:gs pos="0">
                <a:srgbClr val="7FB75F"/>
              </a:gs>
              <a:gs pos="50000">
                <a:srgbClr val="6EB141"/>
              </a:gs>
              <a:gs pos="100000">
                <a:srgbClr val="5FA134"/>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Collect Actual Score</a:t>
            </a:r>
            <a:endParaRPr sz="1800">
              <a:solidFill>
                <a:schemeClr val="lt1"/>
              </a:solidFill>
              <a:latin typeface="Calibri"/>
              <a:ea typeface="Calibri"/>
              <a:cs typeface="Calibri"/>
              <a:sym typeface="Calibri"/>
            </a:endParaRPr>
          </a:p>
        </p:txBody>
      </p:sp>
      <p:sp>
        <p:nvSpPr>
          <p:cNvPr id="309" name="Shape 309"/>
          <p:cNvSpPr/>
          <p:nvPr/>
        </p:nvSpPr>
        <p:spPr>
          <a:xfrm>
            <a:off x="4109340" y="2809623"/>
            <a:ext cx="122623" cy="593271"/>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0" name="Shape 310"/>
          <p:cNvPicPr preferRelativeResize="0"/>
          <p:nvPr/>
        </p:nvPicPr>
        <p:blipFill rotWithShape="1">
          <a:blip r:embed="rId3">
            <a:alphaModFix/>
          </a:blip>
          <a:srcRect/>
          <a:stretch/>
        </p:blipFill>
        <p:spPr>
          <a:xfrm>
            <a:off x="6609675" y="1115883"/>
            <a:ext cx="2122556" cy="1817721"/>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11" name="Shape 311"/>
          <p:cNvSpPr txBox="1"/>
          <p:nvPr/>
        </p:nvSpPr>
        <p:spPr>
          <a:xfrm>
            <a:off x="6544364" y="451672"/>
            <a:ext cx="2188029"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a:solidFill>
                  <a:schemeClr val="dk1"/>
                </a:solidFill>
                <a:latin typeface="Calibri"/>
                <a:ea typeface="Calibri"/>
                <a:cs typeface="Calibri"/>
                <a:sym typeface="Calibri"/>
              </a:rPr>
              <a:t>Survey 2</a:t>
            </a:r>
            <a:endParaRPr sz="3200" b="1">
              <a:solidFill>
                <a:schemeClr val="dk1"/>
              </a:solidFill>
              <a:latin typeface="Calibri"/>
              <a:ea typeface="Calibri"/>
              <a:cs typeface="Calibri"/>
              <a:sym typeface="Calibri"/>
            </a:endParaRPr>
          </a:p>
        </p:txBody>
      </p:sp>
      <p:sp>
        <p:nvSpPr>
          <p:cNvPr id="312" name="Shape 312"/>
          <p:cNvSpPr txBox="1"/>
          <p:nvPr/>
        </p:nvSpPr>
        <p:spPr>
          <a:xfrm>
            <a:off x="6544363" y="3162209"/>
            <a:ext cx="2400300" cy="230832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Dr. Stephen Chew:</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Asks them to </a:t>
            </a:r>
            <a:r>
              <a:rPr lang="en-US" sz="1800" u="sng">
                <a:solidFill>
                  <a:schemeClr val="dk1"/>
                </a:solidFill>
                <a:latin typeface="Calibri"/>
                <a:ea typeface="Calibri"/>
                <a:cs typeface="Calibri"/>
                <a:sym typeface="Calibri"/>
              </a:rPr>
              <a:t>reflect</a:t>
            </a:r>
            <a:r>
              <a:rPr lang="en-US" sz="1800">
                <a:solidFill>
                  <a:schemeClr val="dk1"/>
                </a:solidFill>
                <a:latin typeface="Calibri"/>
                <a:ea typeface="Calibri"/>
                <a:cs typeface="Calibri"/>
                <a:sym typeface="Calibri"/>
              </a:rPr>
              <a:t> on score and prediction</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Introduces them to overconfidence</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Gives them strategies to try</a:t>
            </a:r>
            <a:endParaRPr sz="1800">
              <a:solidFill>
                <a:schemeClr val="dk1"/>
              </a:solidFill>
              <a:latin typeface="Calibri"/>
              <a:ea typeface="Calibri"/>
              <a:cs typeface="Calibri"/>
              <a:sym typeface="Calibri"/>
            </a:endParaRPr>
          </a:p>
        </p:txBody>
      </p:sp>
      <p:sp>
        <p:nvSpPr>
          <p:cNvPr id="313" name="Shape 313"/>
          <p:cNvSpPr txBox="1"/>
          <p:nvPr/>
        </p:nvSpPr>
        <p:spPr>
          <a:xfrm>
            <a:off x="9977337" y="1648057"/>
            <a:ext cx="1453243" cy="52322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b="1">
                <a:solidFill>
                  <a:schemeClr val="lt1"/>
                </a:solidFill>
                <a:latin typeface="Calibri"/>
                <a:ea typeface="Calibri"/>
                <a:cs typeface="Calibri"/>
                <a:sym typeface="Calibri"/>
              </a:rPr>
              <a:t>Exam 2</a:t>
            </a:r>
            <a:endParaRPr sz="2800" b="1">
              <a:solidFill>
                <a:schemeClr val="lt1"/>
              </a:solidFill>
              <a:latin typeface="Calibri"/>
              <a:ea typeface="Calibri"/>
              <a:cs typeface="Calibri"/>
              <a:sym typeface="Calibri"/>
            </a:endParaRPr>
          </a:p>
        </p:txBody>
      </p:sp>
      <p:sp>
        <p:nvSpPr>
          <p:cNvPr id="314" name="Shape 314"/>
          <p:cNvSpPr txBox="1"/>
          <p:nvPr/>
        </p:nvSpPr>
        <p:spPr>
          <a:xfrm>
            <a:off x="9719975" y="2368740"/>
            <a:ext cx="1967783" cy="369332"/>
          </a:xfrm>
          <a:prstGeom prst="rect">
            <a:avLst/>
          </a:prstGeom>
          <a:gradFill>
            <a:gsLst>
              <a:gs pos="0">
                <a:srgbClr val="FFC647"/>
              </a:gs>
              <a:gs pos="50000">
                <a:srgbClr val="FFC600"/>
              </a:gs>
              <a:gs pos="100000">
                <a:srgbClr val="E3B400"/>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Predict your Score!</a:t>
            </a:r>
            <a:endParaRPr sz="1800">
              <a:solidFill>
                <a:schemeClr val="lt1"/>
              </a:solidFill>
              <a:latin typeface="Calibri"/>
              <a:ea typeface="Calibri"/>
              <a:cs typeface="Calibri"/>
              <a:sym typeface="Calibri"/>
            </a:endParaRPr>
          </a:p>
        </p:txBody>
      </p:sp>
      <p:sp>
        <p:nvSpPr>
          <p:cNvPr id="315" name="Shape 315"/>
          <p:cNvSpPr txBox="1"/>
          <p:nvPr/>
        </p:nvSpPr>
        <p:spPr>
          <a:xfrm>
            <a:off x="9732570" y="3435540"/>
            <a:ext cx="2040815" cy="369332"/>
          </a:xfrm>
          <a:prstGeom prst="rect">
            <a:avLst/>
          </a:prstGeom>
          <a:gradFill>
            <a:gsLst>
              <a:gs pos="0">
                <a:srgbClr val="7FB75F"/>
              </a:gs>
              <a:gs pos="50000">
                <a:srgbClr val="6EB141"/>
              </a:gs>
              <a:gs pos="100000">
                <a:srgbClr val="5FA134"/>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Collect Actual Score</a:t>
            </a:r>
            <a:endParaRPr sz="1800">
              <a:solidFill>
                <a:schemeClr val="lt1"/>
              </a:solidFill>
              <a:latin typeface="Calibri"/>
              <a:ea typeface="Calibri"/>
              <a:cs typeface="Calibri"/>
              <a:sym typeface="Calibri"/>
            </a:endParaRPr>
          </a:p>
        </p:txBody>
      </p:sp>
      <p:sp>
        <p:nvSpPr>
          <p:cNvPr id="316" name="Shape 316"/>
          <p:cNvSpPr/>
          <p:nvPr/>
        </p:nvSpPr>
        <p:spPr>
          <a:xfrm>
            <a:off x="10630327" y="2809623"/>
            <a:ext cx="122623" cy="593271"/>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7" name="Shape 317"/>
          <p:cNvSpPr/>
          <p:nvPr/>
        </p:nvSpPr>
        <p:spPr>
          <a:xfrm>
            <a:off x="5230133" y="1648053"/>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8" name="Shape 318"/>
          <p:cNvSpPr/>
          <p:nvPr/>
        </p:nvSpPr>
        <p:spPr>
          <a:xfrm>
            <a:off x="9074093" y="1640240"/>
            <a:ext cx="591643" cy="538843"/>
          </a:xfrm>
          <a:prstGeom prst="stripedRightArrow">
            <a:avLst>
              <a:gd name="adj1" fmla="val 43939"/>
              <a:gd name="adj2" fmla="val 50000"/>
            </a:avLst>
          </a:prstGeom>
          <a:gradFill>
            <a:gsLst>
              <a:gs pos="0">
                <a:srgbClr val="70A5DA"/>
              </a:gs>
              <a:gs pos="50000">
                <a:srgbClr val="539BDB"/>
              </a:gs>
              <a:gs pos="100000">
                <a:srgbClr val="4288C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9" name="Shape 319"/>
          <p:cNvSpPr/>
          <p:nvPr/>
        </p:nvSpPr>
        <p:spPr>
          <a:xfrm>
            <a:off x="4539675" y="2804886"/>
            <a:ext cx="233799" cy="550925"/>
          </a:xfrm>
          <a:prstGeom prst="rightBrace">
            <a:avLst>
              <a:gd name="adj1" fmla="val 8333"/>
              <a:gd name="adj2" fmla="val 50000"/>
            </a:avLst>
          </a:prstGeom>
          <a:no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20" name="Shape 320"/>
          <p:cNvSpPr/>
          <p:nvPr/>
        </p:nvSpPr>
        <p:spPr>
          <a:xfrm>
            <a:off x="4885289" y="3026506"/>
            <a:ext cx="510343" cy="2242554"/>
          </a:xfrm>
          <a:prstGeom prst="curvedLeftArrow">
            <a:avLst>
              <a:gd name="adj1" fmla="val 25000"/>
              <a:gd name="adj2" fmla="val 50000"/>
              <a:gd name="adj3"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21" name="Shape 321"/>
          <p:cNvSpPr txBox="1"/>
          <p:nvPr/>
        </p:nvSpPr>
        <p:spPr>
          <a:xfrm>
            <a:off x="3632492" y="4976684"/>
            <a:ext cx="145876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a:solidFill>
                  <a:schemeClr val="accent2"/>
                </a:solidFill>
                <a:latin typeface="Calibri"/>
                <a:ea typeface="Calibri"/>
                <a:cs typeface="Calibri"/>
                <a:sym typeface="Calibri"/>
              </a:rPr>
              <a:t>Gap?</a:t>
            </a:r>
            <a:endParaRPr sz="3200">
              <a:solidFill>
                <a:schemeClr val="accent2"/>
              </a:solidFill>
              <a:latin typeface="Calibri"/>
              <a:ea typeface="Calibri"/>
              <a:cs typeface="Calibri"/>
              <a:sym typeface="Calibri"/>
            </a:endParaRPr>
          </a:p>
        </p:txBody>
      </p:sp>
      <p:sp>
        <p:nvSpPr>
          <p:cNvPr id="322" name="Shape 322"/>
          <p:cNvSpPr/>
          <p:nvPr/>
        </p:nvSpPr>
        <p:spPr>
          <a:xfrm>
            <a:off x="11087165" y="2804886"/>
            <a:ext cx="233799" cy="550925"/>
          </a:xfrm>
          <a:prstGeom prst="rightBrace">
            <a:avLst>
              <a:gd name="adj1" fmla="val 8333"/>
              <a:gd name="adj2" fmla="val 50000"/>
            </a:avLst>
          </a:prstGeom>
          <a:noFill/>
          <a:ln w="952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23" name="Shape 323"/>
          <p:cNvSpPr/>
          <p:nvPr/>
        </p:nvSpPr>
        <p:spPr>
          <a:xfrm>
            <a:off x="11432778" y="3026506"/>
            <a:ext cx="510343" cy="2242554"/>
          </a:xfrm>
          <a:prstGeom prst="curvedLeftArrow">
            <a:avLst>
              <a:gd name="adj1" fmla="val 25000"/>
              <a:gd name="adj2" fmla="val 50000"/>
              <a:gd name="adj3"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324" name="Shape 324"/>
          <p:cNvSpPr txBox="1"/>
          <p:nvPr/>
        </p:nvSpPr>
        <p:spPr>
          <a:xfrm>
            <a:off x="10179984" y="4976684"/>
            <a:ext cx="1458765"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a:solidFill>
                  <a:schemeClr val="accent2"/>
                </a:solidFill>
                <a:latin typeface="Calibri"/>
                <a:ea typeface="Calibri"/>
                <a:cs typeface="Calibri"/>
                <a:sym typeface="Calibri"/>
              </a:rPr>
              <a:t>Gap?</a:t>
            </a:r>
            <a:endParaRPr sz="3200">
              <a:solidFill>
                <a:schemeClr val="accent2"/>
              </a:solidFill>
              <a:latin typeface="Calibri"/>
              <a:ea typeface="Calibri"/>
              <a:cs typeface="Calibri"/>
              <a:sym typeface="Calibri"/>
            </a:endParaRPr>
          </a:p>
        </p:txBody>
      </p:sp>
      <p:sp>
        <p:nvSpPr>
          <p:cNvPr id="325" name="Shape 325"/>
          <p:cNvSpPr txBox="1"/>
          <p:nvPr/>
        </p:nvSpPr>
        <p:spPr>
          <a:xfrm>
            <a:off x="257308" y="82340"/>
            <a:ext cx="3375184" cy="523220"/>
          </a:xfrm>
          <a:prstGeom prst="rect">
            <a:avLst/>
          </a:prstGeom>
          <a:gradFill>
            <a:gsLst>
              <a:gs pos="0">
                <a:srgbClr val="F08B54"/>
              </a:gs>
              <a:gs pos="50000">
                <a:srgbClr val="F67A26"/>
              </a:gs>
              <a:gs pos="100000">
                <a:srgbClr val="E36A18"/>
              </a:gs>
            </a:gsLst>
            <a:lin ang="5400000" scaled="0"/>
          </a:gradFill>
          <a:ln>
            <a:noFill/>
          </a:ln>
          <a:effectLst>
            <a:outerShdw blurRad="57150" dist="19050" dir="5400000" algn="ctr" rotWithShape="0">
              <a:srgbClr val="000000">
                <a:alpha val="62745"/>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a:solidFill>
                  <a:schemeClr val="lt1"/>
                </a:solidFill>
                <a:latin typeface="Calibri"/>
                <a:ea typeface="Calibri"/>
                <a:cs typeface="Calibri"/>
                <a:sym typeface="Calibri"/>
              </a:rPr>
              <a:t>Experimental Design</a:t>
            </a:r>
            <a:endParaRPr sz="2800" b="1">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1119</Words>
  <Application>Microsoft Office PowerPoint</Application>
  <PresentationFormat>Widescreen</PresentationFormat>
  <Paragraphs>136</Paragraphs>
  <Slides>18</Slides>
  <Notes>18</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18</vt:i4>
      </vt:variant>
    </vt:vector>
  </HeadingPairs>
  <TitlesOfParts>
    <vt:vector size="24" baseType="lpstr">
      <vt:lpstr>Arimo</vt:lpstr>
      <vt:lpstr>Arial</vt:lpstr>
      <vt:lpstr>Calibri</vt:lpstr>
      <vt:lpstr>Office Theme</vt:lpstr>
      <vt:lpstr>Office Theme</vt:lpstr>
      <vt:lpstr>Office Theme</vt:lpstr>
      <vt:lpstr>Learning to Study Smart:   Building Metacognitive Skills using Evidence-Based Study Practices</vt:lpstr>
      <vt:lpstr>The Problem</vt:lpstr>
      <vt:lpstr>The Problem</vt:lpstr>
      <vt:lpstr>The Good News</vt:lpstr>
      <vt:lpstr>PowerPoint Presentation</vt:lpstr>
      <vt:lpstr>Our Plan</vt:lpstr>
      <vt:lpstr>Our Study Questions</vt:lpstr>
      <vt:lpstr>Our Study Populations</vt:lpstr>
      <vt:lpstr>PowerPoint Presentation</vt:lpstr>
      <vt:lpstr>PowerPoint Presentation</vt:lpstr>
      <vt:lpstr> RESULTS: Question 1,  Do the gaps between predicted scores and actual scores decrease over time? </vt:lpstr>
      <vt:lpstr>PowerPoint Presentation</vt:lpstr>
      <vt:lpstr>PowerPoint Presentation</vt:lpstr>
      <vt:lpstr>PowerPoint Presentation</vt:lpstr>
      <vt:lpstr>Conclusions</vt:lpstr>
      <vt:lpstr>PowerPoint Presentation</vt:lpstr>
      <vt:lpstr>Next Steps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to Study Smart:   Building Metacognitive Skills using Evidence-Based Study Practices</dc:title>
  <cp:lastModifiedBy>Graeme Lindbeck</cp:lastModifiedBy>
  <cp:revision>5</cp:revision>
  <dcterms:modified xsi:type="dcterms:W3CDTF">2018-02-24T02:33:57Z</dcterms:modified>
</cp:coreProperties>
</file>